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90" r:id="rId2"/>
    <p:sldId id="391" r:id="rId3"/>
    <p:sldId id="392" r:id="rId4"/>
    <p:sldId id="393" r:id="rId5"/>
    <p:sldId id="394" r:id="rId6"/>
    <p:sldId id="395" r:id="rId7"/>
    <p:sldId id="396" r:id="rId8"/>
    <p:sldId id="256" r:id="rId9"/>
    <p:sldId id="370" r:id="rId10"/>
    <p:sldId id="385" r:id="rId11"/>
    <p:sldId id="353" r:id="rId12"/>
    <p:sldId id="372" r:id="rId13"/>
    <p:sldId id="330" r:id="rId14"/>
    <p:sldId id="373" r:id="rId15"/>
    <p:sldId id="347" r:id="rId16"/>
    <p:sldId id="387" r:id="rId17"/>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02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75000" autoAdjust="0"/>
  </p:normalViewPr>
  <p:slideViewPr>
    <p:cSldViewPr snapToGrid="0" snapToObjects="1">
      <p:cViewPr varScale="1">
        <p:scale>
          <a:sx n="55" d="100"/>
          <a:sy n="55" d="100"/>
        </p:scale>
        <p:origin x="183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AF3C1A5D-626C-4F9A-BBCB-7ACFD9E4F6F3}" type="datetimeFigureOut">
              <a:rPr lang="en-US" smtClean="0"/>
              <a:t>7/1/2019</a:t>
            </a:fld>
            <a:endParaRPr lang="en-US"/>
          </a:p>
        </p:txBody>
      </p:sp>
      <p:sp>
        <p:nvSpPr>
          <p:cNvPr id="4" name="Footer Placeholder 3"/>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C3082F49-741A-42DB-BD27-1E7CBD794D13}" type="slidenum">
              <a:rPr lang="en-US" smtClean="0"/>
              <a:t>‹#›</a:t>
            </a:fld>
            <a:endParaRPr lang="en-US"/>
          </a:p>
        </p:txBody>
      </p:sp>
    </p:spTree>
    <p:extLst>
      <p:ext uri="{BB962C8B-B14F-4D97-AF65-F5344CB8AC3E}">
        <p14:creationId xmlns:p14="http://schemas.microsoft.com/office/powerpoint/2010/main" val="138335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4AE6F04-6757-4DF8-9A20-0DB0A6140EA5}" type="datetimeFigureOut">
              <a:rPr lang="en-US" smtClean="0"/>
              <a:t>7/1/2019</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595BB2B3-2F20-4498-9010-0FD8EDB615D3}" type="slidenum">
              <a:rPr lang="en-US" smtClean="0"/>
              <a:t>‹#›</a:t>
            </a:fld>
            <a:endParaRPr lang="en-US"/>
          </a:p>
        </p:txBody>
      </p:sp>
    </p:spTree>
    <p:extLst>
      <p:ext uri="{BB962C8B-B14F-4D97-AF65-F5344CB8AC3E}">
        <p14:creationId xmlns:p14="http://schemas.microsoft.com/office/powerpoint/2010/main" val="416812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Graph-based</a:t>
            </a:r>
            <a:r>
              <a:rPr lang="en-US" baseline="0" dirty="0" smtClean="0"/>
              <a:t> applications cover a wide range of spectrum. From community detection in social networks to genome analysis, ranking web pages, user ratings for products and services, finding routes for self driving cars, robots and so on.</a:t>
            </a:r>
            <a:endParaRPr lang="en-US" dirty="0"/>
          </a:p>
        </p:txBody>
      </p:sp>
      <p:sp>
        <p:nvSpPr>
          <p:cNvPr id="4" name="Slide Number Placeholder 3"/>
          <p:cNvSpPr>
            <a:spLocks noGrp="1"/>
          </p:cNvSpPr>
          <p:nvPr>
            <p:ph type="sldNum" sz="quarter" idx="10"/>
          </p:nvPr>
        </p:nvSpPr>
        <p:spPr/>
        <p:txBody>
          <a:bodyPr/>
          <a:lstStyle/>
          <a:p>
            <a:fld id="{651FB244-4DC1-4754-91B5-03598ABBD78B}" type="slidenum">
              <a:rPr lang="en-US" smtClean="0"/>
              <a:t>3</a:t>
            </a:fld>
            <a:endParaRPr lang="en-US"/>
          </a:p>
        </p:txBody>
      </p:sp>
    </p:spTree>
    <p:extLst>
      <p:ext uri="{BB962C8B-B14F-4D97-AF65-F5344CB8AC3E}">
        <p14:creationId xmlns:p14="http://schemas.microsoft.com/office/powerpoint/2010/main" val="940738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NIST is in the process of standardizing Post-quantum crypto and On </a:t>
            </a:r>
            <a:r>
              <a:rPr lang="en-US" baseline="0" dirty="0" smtClean="0"/>
              <a:t>Jan 30, 2019 NIST published first round results. Out of some 69 submissions only 27 submissions were declared as the second round </a:t>
            </a:r>
            <a:r>
              <a:rPr lang="en-US" baseline="0" dirty="0" smtClean="0"/>
              <a:t>candidates which consisted of mainly of  Lattice based and code </a:t>
            </a:r>
            <a:r>
              <a:rPr lang="en-US" baseline="0" dirty="0" smtClean="0"/>
              <a:t>based </a:t>
            </a:r>
            <a:r>
              <a:rPr lang="en-US" baseline="0" dirty="0" smtClean="0"/>
              <a:t>cryptosystems and </a:t>
            </a:r>
            <a:r>
              <a:rPr lang="en-US" baseline="0" dirty="0" smtClean="0"/>
              <a:t>few other </a:t>
            </a:r>
            <a:r>
              <a:rPr lang="en-US" baseline="0" dirty="0" smtClean="0"/>
              <a:t>multivariate </a:t>
            </a:r>
            <a:r>
              <a:rPr lang="en-US" baseline="0" dirty="0" smtClean="0"/>
              <a:t>and </a:t>
            </a:r>
            <a:r>
              <a:rPr lang="en-US" baseline="0" dirty="0" smtClean="0"/>
              <a:t>hash-based </a:t>
            </a:r>
            <a:r>
              <a:rPr lang="en-US" baseline="0" dirty="0" smtClean="0"/>
              <a:t>for digital signatures.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13</a:t>
            </a:fld>
            <a:endParaRPr lang="en-US"/>
          </a:p>
        </p:txBody>
      </p:sp>
    </p:spTree>
    <p:extLst>
      <p:ext uri="{BB962C8B-B14F-4D97-AF65-F5344CB8AC3E}">
        <p14:creationId xmlns:p14="http://schemas.microsoft.com/office/powerpoint/2010/main" val="3340253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detailed list of the round-2</a:t>
            </a:r>
            <a:r>
              <a:rPr lang="en-US" baseline="0" dirty="0" smtClean="0"/>
              <a:t> candidates is presented here.  Right now our focus is on Public key Encryption schemes and hence first we developed a Ring-LWE based PKC and right now we are working on implementing the co-processor for code-based cryptosystem.</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14</a:t>
            </a:fld>
            <a:endParaRPr lang="en-US"/>
          </a:p>
        </p:txBody>
      </p:sp>
    </p:spTree>
    <p:extLst>
      <p:ext uri="{BB962C8B-B14F-4D97-AF65-F5344CB8AC3E}">
        <p14:creationId xmlns:p14="http://schemas.microsoft.com/office/powerpoint/2010/main" val="113108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RLWE based</a:t>
            </a:r>
            <a:r>
              <a:rPr lang="en-US" baseline="0" dirty="0" smtClean="0"/>
              <a:t> public-key cryptosystem has 3 major modules.  Each module breaking down into few key operations like polynomial multiplication, addition and subtraction. Already finished Implementation and presenting paper in FPL 2019. </a:t>
            </a:r>
            <a:endParaRPr lang="en-US" dirty="0" smtClean="0"/>
          </a:p>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15</a:t>
            </a:fld>
            <a:endParaRPr lang="en-US"/>
          </a:p>
        </p:txBody>
      </p:sp>
    </p:spTree>
    <p:extLst>
      <p:ext uri="{BB962C8B-B14F-4D97-AF65-F5344CB8AC3E}">
        <p14:creationId xmlns:p14="http://schemas.microsoft.com/office/powerpoint/2010/main" val="419197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code-based encryption scheme we propose a variant of McEliece</a:t>
            </a:r>
            <a:r>
              <a:rPr lang="en-US" baseline="0" dirty="0" smtClean="0"/>
              <a:t> cryptosystem and instead of binary </a:t>
            </a:r>
            <a:r>
              <a:rPr lang="en-US" baseline="0" dirty="0" err="1" smtClean="0"/>
              <a:t>Goppa</a:t>
            </a:r>
            <a:r>
              <a:rPr lang="en-US" baseline="0" dirty="0" smtClean="0"/>
              <a:t> codes we make use of OLSC.  </a:t>
            </a:r>
            <a:r>
              <a:rPr lang="en-US" dirty="0" smtClean="0"/>
              <a:t>The </a:t>
            </a:r>
            <a:r>
              <a:rPr lang="en-US" baseline="0" dirty="0" smtClean="0"/>
              <a:t>three key modules come down to few key operations like matrix multiplication, vector-matrix multiplication and vector addition. This work is under progress.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16</a:t>
            </a:fld>
            <a:endParaRPr lang="en-US"/>
          </a:p>
        </p:txBody>
      </p:sp>
    </p:spTree>
    <p:extLst>
      <p:ext uri="{BB962C8B-B14F-4D97-AF65-F5344CB8AC3E}">
        <p14:creationId xmlns:p14="http://schemas.microsoft.com/office/powerpoint/2010/main" val="372514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a:t>
            </a:r>
            <a:r>
              <a:rPr lang="en-US" baseline="0" dirty="0" smtClean="0"/>
              <a:t> because graphs can be easily leveraged to present complex data and relationships. Hence problems in computation and data analysis can be represented using graphs and solved using existing graph algorithms. </a:t>
            </a:r>
            <a:endParaRPr lang="en-US" dirty="0"/>
          </a:p>
        </p:txBody>
      </p:sp>
      <p:sp>
        <p:nvSpPr>
          <p:cNvPr id="4" name="Slide Number Placeholder 3"/>
          <p:cNvSpPr>
            <a:spLocks noGrp="1"/>
          </p:cNvSpPr>
          <p:nvPr>
            <p:ph type="sldNum" sz="quarter" idx="10"/>
          </p:nvPr>
        </p:nvSpPr>
        <p:spPr/>
        <p:txBody>
          <a:bodyPr/>
          <a:lstStyle/>
          <a:p>
            <a:fld id="{651FB244-4DC1-4754-91B5-03598ABBD78B}" type="slidenum">
              <a:rPr lang="en-US" smtClean="0"/>
              <a:t>4</a:t>
            </a:fld>
            <a:endParaRPr lang="en-US"/>
          </a:p>
        </p:txBody>
      </p:sp>
    </p:spTree>
    <p:extLst>
      <p:ext uri="{BB962C8B-B14F-4D97-AF65-F5344CB8AC3E}">
        <p14:creationId xmlns:p14="http://schemas.microsoft.com/office/powerpoint/2010/main" val="421870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real time graph has large number of vertices and edges in the range of billions,</a:t>
            </a:r>
            <a:r>
              <a:rPr lang="en-US" baseline="0" dirty="0" smtClean="0"/>
              <a:t> have rich metadata and one of the important property they have is power law degree distribution i.e. few nodes have many neighbors and many nodes have few neighbors. And hence they are sparse and highly irregular. </a:t>
            </a:r>
            <a:endParaRPr lang="en-US" dirty="0"/>
          </a:p>
        </p:txBody>
      </p:sp>
      <p:sp>
        <p:nvSpPr>
          <p:cNvPr id="4" name="Slide Number Placeholder 3"/>
          <p:cNvSpPr>
            <a:spLocks noGrp="1"/>
          </p:cNvSpPr>
          <p:nvPr>
            <p:ph type="sldNum" sz="quarter" idx="10"/>
          </p:nvPr>
        </p:nvSpPr>
        <p:spPr/>
        <p:txBody>
          <a:bodyPr/>
          <a:lstStyle/>
          <a:p>
            <a:fld id="{651FB244-4DC1-4754-91B5-03598ABBD78B}" type="slidenum">
              <a:rPr lang="en-US" smtClean="0"/>
              <a:t>5</a:t>
            </a:fld>
            <a:endParaRPr lang="en-US"/>
          </a:p>
        </p:txBody>
      </p:sp>
    </p:spTree>
    <p:extLst>
      <p:ext uri="{BB962C8B-B14F-4D97-AF65-F5344CB8AC3E}">
        <p14:creationId xmlns:p14="http://schemas.microsoft.com/office/powerpoint/2010/main" val="409256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Random memory accesses lead to low spatial and temporal locality and we see caches, </a:t>
            </a:r>
            <a:r>
              <a:rPr lang="en-US" baseline="0" dirty="0" err="1" smtClean="0"/>
              <a:t>prefetchers</a:t>
            </a:r>
            <a:r>
              <a:rPr lang="en-US" baseline="0" dirty="0" smtClean="0"/>
              <a:t> and branch predictors performing poorly. As a result, the memory access latency becomes higher.  Small computations do not hide the memory access latency and lead to low compute to memory ratio. Use of hyperthreading gives rise to inefficient load balancing between threads and also synchronization overheads. </a:t>
            </a:r>
            <a:endParaRPr lang="en-US" dirty="0"/>
          </a:p>
        </p:txBody>
      </p:sp>
      <p:sp>
        <p:nvSpPr>
          <p:cNvPr id="4" name="Slide Number Placeholder 3"/>
          <p:cNvSpPr>
            <a:spLocks noGrp="1"/>
          </p:cNvSpPr>
          <p:nvPr>
            <p:ph type="sldNum" sz="quarter" idx="10"/>
          </p:nvPr>
        </p:nvSpPr>
        <p:spPr/>
        <p:txBody>
          <a:bodyPr/>
          <a:lstStyle/>
          <a:p>
            <a:fld id="{651FB244-4DC1-4754-91B5-03598ABBD78B}" type="slidenum">
              <a:rPr lang="en-US" smtClean="0"/>
              <a:t>6</a:t>
            </a:fld>
            <a:endParaRPr lang="en-US"/>
          </a:p>
        </p:txBody>
      </p:sp>
    </p:spTree>
    <p:extLst>
      <p:ext uri="{BB962C8B-B14F-4D97-AF65-F5344CB8AC3E}">
        <p14:creationId xmlns:p14="http://schemas.microsoft.com/office/powerpoint/2010/main" val="200087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a:t>
            </a:r>
            <a:r>
              <a:rPr lang="en-US" baseline="0" dirty="0" smtClean="0"/>
              <a:t>overcome these </a:t>
            </a:r>
            <a:r>
              <a:rPr lang="en-US" baseline="0" dirty="0" smtClean="0"/>
              <a:t>challenges, we propose a </a:t>
            </a:r>
            <a:r>
              <a:rPr lang="en-US" baseline="0" dirty="0" smtClean="0"/>
              <a:t>customized graph processor. The </a:t>
            </a:r>
            <a:r>
              <a:rPr lang="en-US" baseline="0" smtClean="0"/>
              <a:t>graph </a:t>
            </a:r>
            <a:r>
              <a:rPr lang="en-US" baseline="0" smtClean="0"/>
              <a:t>processor </a:t>
            </a:r>
            <a:r>
              <a:rPr lang="en-US" baseline="0" dirty="0" smtClean="0"/>
              <a:t>has </a:t>
            </a:r>
            <a:r>
              <a:rPr lang="en-US" baseline="0" dirty="0" smtClean="0"/>
              <a:t>a systolic array fashion arrangement </a:t>
            </a:r>
            <a:r>
              <a:rPr lang="en-US" baseline="0" dirty="0" smtClean="0"/>
              <a:t>of processing </a:t>
            </a:r>
            <a:r>
              <a:rPr lang="en-US" baseline="0" dirty="0" smtClean="0"/>
              <a:t>elements where each processing element can operate independently using globally asynchronous and locally synchronous principle. This work is under progress. Plan is to implement this architecture using RISC-V cores. </a:t>
            </a:r>
            <a:r>
              <a:rPr lang="en-US" baseline="0" dirty="0" err="1" smtClean="0"/>
              <a:t>Shanshan</a:t>
            </a:r>
            <a:r>
              <a:rPr lang="en-US" baseline="0" dirty="0" smtClean="0"/>
              <a:t> is working on figuring out the asynchronous circuit digital equivalent that will be used for communication between the processing elements.</a:t>
            </a:r>
            <a:endParaRPr lang="en-US" dirty="0"/>
          </a:p>
        </p:txBody>
      </p:sp>
      <p:sp>
        <p:nvSpPr>
          <p:cNvPr id="4" name="Slide Number Placeholder 3"/>
          <p:cNvSpPr>
            <a:spLocks noGrp="1"/>
          </p:cNvSpPr>
          <p:nvPr>
            <p:ph type="sldNum" sz="quarter" idx="10"/>
          </p:nvPr>
        </p:nvSpPr>
        <p:spPr/>
        <p:txBody>
          <a:bodyPr/>
          <a:lstStyle/>
          <a:p>
            <a:fld id="{651FB244-4DC1-4754-91B5-03598ABBD78B}" type="slidenum">
              <a:rPr lang="en-US" smtClean="0"/>
              <a:t>7</a:t>
            </a:fld>
            <a:endParaRPr lang="en-US"/>
          </a:p>
        </p:txBody>
      </p:sp>
    </p:spTree>
    <p:extLst>
      <p:ext uri="{BB962C8B-B14F-4D97-AF65-F5344CB8AC3E}">
        <p14:creationId xmlns:p14="http://schemas.microsoft.com/office/powerpoint/2010/main" val="112754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a:t>
            </a:r>
            <a:r>
              <a:rPr lang="en-US" baseline="0" dirty="0" smtClean="0"/>
              <a:t>the </a:t>
            </a:r>
            <a:r>
              <a:rPr lang="en-US" baseline="0" dirty="0" smtClean="0"/>
              <a:t>ongoing development in the field of Quantum Computers. </a:t>
            </a:r>
            <a:r>
              <a:rPr lang="en-US" baseline="0" dirty="0" smtClean="0"/>
              <a:t>Hence with the ongoing developments….</a:t>
            </a:r>
          </a:p>
          <a:p>
            <a:endParaRPr lang="en-US" baseline="0" dirty="0" smtClean="0"/>
          </a:p>
          <a:p>
            <a:endParaRPr lang="en-US" baseline="0" dirty="0" smtClean="0"/>
          </a:p>
          <a:p>
            <a:r>
              <a:rPr lang="en-US" baseline="0" dirty="0" smtClean="0"/>
              <a:t>Qubits mentioned here are </a:t>
            </a:r>
            <a:r>
              <a:rPr lang="en-US" dirty="0" smtClean="0"/>
              <a:t>Physical qubits &amp; actual</a:t>
            </a:r>
            <a:r>
              <a:rPr lang="en-US" baseline="0" dirty="0" smtClean="0"/>
              <a:t> useful qubits or the </a:t>
            </a:r>
            <a:r>
              <a:rPr lang="en-US" dirty="0" smtClean="0"/>
              <a:t>logical qubits may</a:t>
            </a:r>
            <a:r>
              <a:rPr lang="en-US" baseline="0" dirty="0" smtClean="0"/>
              <a:t> be just ½ or 2/3 of the physical qubits. </a:t>
            </a:r>
            <a:r>
              <a:rPr lang="en-US" dirty="0"/>
              <a:t>Typically many physical qubits get used up to provide stability, error-correction and fault tolerance needed to perform useful computations</a:t>
            </a:r>
          </a:p>
        </p:txBody>
      </p:sp>
      <p:sp>
        <p:nvSpPr>
          <p:cNvPr id="4" name="Slide Number Placeholder 3"/>
          <p:cNvSpPr>
            <a:spLocks noGrp="1"/>
          </p:cNvSpPr>
          <p:nvPr>
            <p:ph type="sldNum" sz="quarter" idx="10"/>
          </p:nvPr>
        </p:nvSpPr>
        <p:spPr/>
        <p:txBody>
          <a:bodyPr/>
          <a:lstStyle/>
          <a:p>
            <a:fld id="{595BB2B3-2F20-4498-9010-0FD8EDB615D3}" type="slidenum">
              <a:rPr lang="en-US" smtClean="0"/>
              <a:t>9</a:t>
            </a:fld>
            <a:endParaRPr lang="en-US"/>
          </a:p>
        </p:txBody>
      </p:sp>
    </p:spTree>
    <p:extLst>
      <p:ext uri="{BB962C8B-B14F-4D97-AF65-F5344CB8AC3E}">
        <p14:creationId xmlns:p14="http://schemas.microsoft.com/office/powerpoint/2010/main" val="4024873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NIST published an interesting survey</a:t>
            </a:r>
            <a:r>
              <a:rPr lang="en-US" baseline="0" dirty="0" smtClean="0"/>
              <a:t> which shows that when quantum computers get commercialized most of the classical cryptographic algorithms for symmetric key exchange will not be secure and none of the Public key algorithms will be secure. With quantum supremacy even the 4096 bit RSA algorithm will not be secure.  </a:t>
            </a:r>
            <a:endParaRPr lang="en-US" dirty="0" smtClean="0"/>
          </a:p>
        </p:txBody>
      </p:sp>
      <p:sp>
        <p:nvSpPr>
          <p:cNvPr id="4" name="Slide Number Placeholder 3"/>
          <p:cNvSpPr>
            <a:spLocks noGrp="1"/>
          </p:cNvSpPr>
          <p:nvPr>
            <p:ph type="sldNum" sz="quarter" idx="10"/>
          </p:nvPr>
        </p:nvSpPr>
        <p:spPr/>
        <p:txBody>
          <a:bodyPr/>
          <a:lstStyle/>
          <a:p>
            <a:fld id="{595BB2B3-2F20-4498-9010-0FD8EDB615D3}" type="slidenum">
              <a:rPr lang="en-US" smtClean="0"/>
              <a:t>10</a:t>
            </a:fld>
            <a:endParaRPr lang="en-US"/>
          </a:p>
        </p:txBody>
      </p:sp>
    </p:spTree>
    <p:extLst>
      <p:ext uri="{BB962C8B-B14F-4D97-AF65-F5344CB8AC3E}">
        <p14:creationId xmlns:p14="http://schemas.microsoft.com/office/powerpoint/2010/main" val="35590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to develop quantum computer-based cryptography is rich man’s solution like Iron man &amp; batman. Developing conventional computer based quantum proof solutions is a common man’s approach like </a:t>
            </a:r>
            <a:r>
              <a:rPr lang="en-US" baseline="0" dirty="0" err="1" smtClean="0"/>
              <a:t>spiderman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11</a:t>
            </a:fld>
            <a:endParaRPr lang="en-US"/>
          </a:p>
        </p:txBody>
      </p:sp>
    </p:spTree>
    <p:extLst>
      <p:ext uri="{BB962C8B-B14F-4D97-AF65-F5344CB8AC3E}">
        <p14:creationId xmlns:p14="http://schemas.microsoft.com/office/powerpoint/2010/main" val="1635999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would envision that, for 5-10 years, silicon based Quantum-Proof solutions such as FPGA will still be mainstream for researchers, banks and various govt. agencies. Another advantage is that what ever Quantum-proof is getting implemented now on FPGA, can still be implemented on Quantum Computers. So, we are building a solution for now and for tomorrow.</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12</a:t>
            </a:fld>
            <a:endParaRPr lang="en-US"/>
          </a:p>
        </p:txBody>
      </p:sp>
    </p:spTree>
    <p:extLst>
      <p:ext uri="{BB962C8B-B14F-4D97-AF65-F5344CB8AC3E}">
        <p14:creationId xmlns:p14="http://schemas.microsoft.com/office/powerpoint/2010/main" val="260006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294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E715EF-2DD8-45F6-9A41-0538E4BBCC54}" type="datetime1">
              <a:rPr lang="en-US" smtClean="0"/>
              <a:t>7/1/2019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09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090444-9A1B-4CF3-92A6-DD73DCC23113}" type="datetime1">
              <a:rPr lang="en-US" smtClean="0"/>
              <a:t>7/1/2019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25732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76240-BE7D-4446-9B70-12E1ED3397E7}" type="datetime1">
              <a:rPr lang="en-US" smtClean="0"/>
              <a:t>7/1/2019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5863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DED40-8967-4D9F-9DA6-9FB1BA7A1B56}" type="datetime1">
              <a:rPr lang="en-US" smtClean="0"/>
              <a:t>7/1/2019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5121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5D1691-3B87-470F-ACD8-ACA064CD94DA}" type="datetime1">
              <a:rPr lang="en-US" smtClean="0"/>
              <a:t>7/1/2019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9512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3573B3-2AC8-481B-9671-769CC10EDDA4}" type="datetime1">
              <a:rPr lang="en-US" smtClean="0"/>
              <a:t>7/1/2019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9001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F0390B-0FEE-4D0C-A0DB-356618DC4933}" type="datetime1">
              <a:rPr lang="en-US" smtClean="0"/>
              <a:t>7/1/2019</a:t>
            </a:fld>
            <a:endParaRPr lang="en-US"/>
          </a:p>
        </p:txBody>
      </p:sp>
      <p:sp>
        <p:nvSpPr>
          <p:cNvPr id="8" name="Footer Placeholder 7"/>
          <p:cNvSpPr>
            <a:spLocks noGrp="1"/>
          </p:cNvSpPr>
          <p:nvPr>
            <p:ph type="ftr" sz="quarter" idx="11"/>
          </p:nvPr>
        </p:nvSpPr>
        <p:spPr>
          <a:xfrm>
            <a:off x="6255726" y="6359037"/>
            <a:ext cx="1034782"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7880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938039-F192-4575-ABD7-01FD77373F80}" type="datetime1">
              <a:rPr lang="en-US" smtClean="0"/>
              <a:t>7/1/2019</a:t>
            </a:fld>
            <a:endParaRPr lang="en-US"/>
          </a:p>
        </p:txBody>
      </p:sp>
      <p:sp>
        <p:nvSpPr>
          <p:cNvPr id="4" name="Footer Placeholder 3"/>
          <p:cNvSpPr>
            <a:spLocks noGrp="1"/>
          </p:cNvSpPr>
          <p:nvPr>
            <p:ph type="ftr" sz="quarter" idx="11"/>
          </p:nvPr>
        </p:nvSpPr>
        <p:spPr>
          <a:xfrm>
            <a:off x="6255726" y="6359037"/>
            <a:ext cx="1034782"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87862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805BA-C00B-42AD-B050-CF535E182CA9}" type="datetime1">
              <a:rPr lang="en-US" smtClean="0"/>
              <a:t>7/1/2019</a:t>
            </a:fld>
            <a:endParaRPr lang="en-US"/>
          </a:p>
        </p:txBody>
      </p:sp>
      <p:sp>
        <p:nvSpPr>
          <p:cNvPr id="3" name="Footer Placeholder 2"/>
          <p:cNvSpPr>
            <a:spLocks noGrp="1"/>
          </p:cNvSpPr>
          <p:nvPr>
            <p:ph type="ftr" sz="quarter" idx="11"/>
          </p:nvPr>
        </p:nvSpPr>
        <p:spPr>
          <a:xfrm>
            <a:off x="6255726" y="6359037"/>
            <a:ext cx="1034782"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63915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0C4DE-43D9-44D7-BF55-F6AEAF767567}" type="datetime1">
              <a:rPr lang="en-US" smtClean="0"/>
              <a:t>7/1/2019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4003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EF317-210E-4A7B-9DD8-E29E55224763}" type="datetime1">
              <a:rPr lang="en-US" smtClean="0"/>
              <a:t>7/1/2019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12181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40770"/>
            <a:ext cx="8229600" cy="67686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349302" y="6356350"/>
            <a:ext cx="7473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1C76-657E-4AC9-863E-10F1CC909953}" type="datetime1">
              <a:rPr lang="en-US" smtClean="0"/>
              <a:t>7/1/2019</a:t>
            </a:fld>
            <a:endParaRPr lang="en-US"/>
          </a:p>
        </p:txBody>
      </p:sp>
      <p:sp>
        <p:nvSpPr>
          <p:cNvPr id="6" name="Slide Number Placeholder 5"/>
          <p:cNvSpPr>
            <a:spLocks noGrp="1"/>
          </p:cNvSpPr>
          <p:nvPr>
            <p:ph type="sldNum" sz="quarter" idx="4"/>
          </p:nvPr>
        </p:nvSpPr>
        <p:spPr>
          <a:xfrm>
            <a:off x="8148904" y="6356350"/>
            <a:ext cx="5378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1FEBA-683F-B44C-A647-A4FB58DC8725}" type="slidenum">
              <a:rPr lang="en-US" smtClean="0"/>
              <a:t>‹#›</a:t>
            </a:fld>
            <a:endParaRPr lang="en-US"/>
          </a:p>
        </p:txBody>
      </p:sp>
      <p:sp>
        <p:nvSpPr>
          <p:cNvPr id="7" name="Rectangle 6"/>
          <p:cNvSpPr/>
          <p:nvPr userDrawn="1"/>
        </p:nvSpPr>
        <p:spPr>
          <a:xfrm>
            <a:off x="11759" y="-3151"/>
            <a:ext cx="9144000" cy="546759"/>
          </a:xfrm>
          <a:prstGeom prst="rect">
            <a:avLst/>
          </a:prstGeom>
          <a:solidFill>
            <a:srgbClr val="B12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u.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588" y="6264361"/>
            <a:ext cx="1316995" cy="551178"/>
          </a:xfrm>
          <a:prstGeom prst="rect">
            <a:avLst/>
          </a:prstGeom>
        </p:spPr>
      </p:pic>
      <p:pic>
        <p:nvPicPr>
          <p:cNvPr id="9" name="Picture 8"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00" y="-5669"/>
            <a:ext cx="2210671" cy="615269"/>
          </a:xfrm>
          <a:prstGeom prst="rect">
            <a:avLst/>
          </a:prstGeom>
        </p:spPr>
      </p:pic>
      <p:sp>
        <p:nvSpPr>
          <p:cNvPr id="12" name="Rectangle 11"/>
          <p:cNvSpPr/>
          <p:nvPr userDrawn="1"/>
        </p:nvSpPr>
        <p:spPr>
          <a:xfrm>
            <a:off x="1554872" y="6352143"/>
            <a:ext cx="5276234" cy="369332"/>
          </a:xfrm>
          <a:prstGeom prst="rect">
            <a:avLst/>
          </a:prstGeom>
        </p:spPr>
        <p:txBody>
          <a:bodyPr wrap="square">
            <a:spAutoFit/>
          </a:bodyPr>
          <a:lstStyle/>
          <a:p>
            <a:r>
              <a:rPr lang="en-US" dirty="0" smtClean="0">
                <a:solidFill>
                  <a:schemeClr val="bg1">
                    <a:lumMod val="50000"/>
                  </a:schemeClr>
                </a:solidFill>
                <a:latin typeface="Bell MT"/>
                <a:cs typeface="Bell MT"/>
              </a:rPr>
              <a:t>Department of Electrical &amp; Computer Engineering </a:t>
            </a:r>
          </a:p>
        </p:txBody>
      </p:sp>
    </p:spTree>
    <p:extLst>
      <p:ext uri="{BB962C8B-B14F-4D97-AF65-F5344CB8AC3E}">
        <p14:creationId xmlns:p14="http://schemas.microsoft.com/office/powerpoint/2010/main" val="37797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Avenir Book"/>
          <a:ea typeface="+mj-ea"/>
          <a:cs typeface="Avenir Book"/>
        </a:defRPr>
      </a:lvl1pPr>
    </p:titleStyle>
    <p:body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3.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pqc-rqc.org/" TargetMode="External"/><Relationship Id="rId13" Type="http://schemas.openxmlformats.org/officeDocument/2006/relationships/hyperlink" Target="https://newhopecrypto.org/" TargetMode="External"/><Relationship Id="rId18" Type="http://schemas.openxmlformats.org/officeDocument/2006/relationships/hyperlink" Target="https://www.ledacrypt.org/LEDAkem/" TargetMode="External"/><Relationship Id="rId3" Type="http://schemas.openxmlformats.org/officeDocument/2006/relationships/hyperlink" Target="https://ntruprime.cr.yp.to/" TargetMode="External"/><Relationship Id="rId21" Type="http://schemas.openxmlformats.org/officeDocument/2006/relationships/hyperlink" Target="https://falcon-sign.inf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17" Type="http://schemas.openxmlformats.org/officeDocument/2006/relationships/hyperlink" Target="https://frodokem.org/" TargetMode="External"/><Relationship Id="rId2" Type="http://schemas.openxmlformats.org/officeDocument/2006/relationships/notesSlide" Target="../notesSlides/notesSlide11.xml"/><Relationship Id="rId16" Type="http://schemas.openxmlformats.org/officeDocument/2006/relationships/hyperlink" Target="https://nts-kem.io/" TargetMode="External"/><Relationship Id="rId20" Type="http://schemas.openxmlformats.org/officeDocument/2006/relationships/hyperlink" Target="https://sourceforge.net/p/threebears/code/ci/master/tree/threebears-spec.pdf" TargetMode="Externa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5" Type="http://schemas.openxmlformats.org/officeDocument/2006/relationships/hyperlink" Target="https://sike.org/" TargetMode="External"/><Relationship Id="rId10" Type="http://schemas.openxmlformats.org/officeDocument/2006/relationships/hyperlink" Target="https://www.ledacrypt.org/LEDApkc/" TargetMode="External"/><Relationship Id="rId19" Type="http://schemas.openxmlformats.org/officeDocument/2006/relationships/hyperlink" Target="https://pq-crystals.org/"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 Id="rId14" Type="http://schemas.openxmlformats.org/officeDocument/2006/relationships/hyperlink" Target="https://bikesuite.org/" TargetMode="External"/><Relationship Id="rId22" Type="http://schemas.openxmlformats.org/officeDocument/2006/relationships/hyperlink" Target="https://qtesla.or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 Id="rId14" Type="http://schemas.openxmlformats.org/officeDocument/2006/relationships/image" Target="../media/image1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17" y="1575582"/>
            <a:ext cx="8736106" cy="1607885"/>
          </a:xfrm>
        </p:spPr>
        <p:txBody>
          <a:bodyPr>
            <a:normAutofit/>
          </a:bodyPr>
          <a:lstStyle/>
          <a:p>
            <a:r>
              <a:rPr lang="en-US" dirty="0" smtClean="0"/>
              <a:t>Research Overview</a:t>
            </a:r>
            <a:endParaRPr lang="en-US" sz="1800" i="1" dirty="0">
              <a:solidFill>
                <a:schemeClr val="tx1">
                  <a:lumMod val="50000"/>
                  <a:lumOff val="50000"/>
                </a:schemeClr>
              </a:solidFill>
            </a:endParaRPr>
          </a:p>
        </p:txBody>
      </p:sp>
      <p:sp>
        <p:nvSpPr>
          <p:cNvPr id="3" name="Subtitle 2"/>
          <p:cNvSpPr>
            <a:spLocks noGrp="1"/>
          </p:cNvSpPr>
          <p:nvPr>
            <p:ph type="subTitle" idx="1"/>
          </p:nvPr>
        </p:nvSpPr>
        <p:spPr/>
        <p:txBody>
          <a:bodyPr/>
          <a:lstStyle/>
          <a:p>
            <a:r>
              <a:rPr lang="en-US" dirty="0" smtClean="0"/>
              <a:t>Rashmi </a:t>
            </a:r>
            <a:r>
              <a:rPr lang="en-US" dirty="0" smtClean="0"/>
              <a:t>Agrawal</a:t>
            </a:r>
          </a:p>
          <a:p>
            <a:endParaRPr lang="en-US" dirty="0"/>
          </a:p>
        </p:txBody>
      </p:sp>
      <p:sp>
        <p:nvSpPr>
          <p:cNvPr id="4" name="Slide Number Placeholder 3"/>
          <p:cNvSpPr>
            <a:spLocks noGrp="1"/>
          </p:cNvSpPr>
          <p:nvPr>
            <p:ph type="sldNum" sz="quarter" idx="12"/>
          </p:nvPr>
        </p:nvSpPr>
        <p:spPr/>
        <p:txBody>
          <a:bodyPr/>
          <a:lstStyle/>
          <a:p>
            <a:fld id="{9041FEBA-683F-B44C-A647-A4FB58DC8725}" type="slidenum">
              <a:rPr lang="en-US" smtClean="0"/>
              <a:t>1</a:t>
            </a:fld>
            <a:endParaRPr lang="en-US"/>
          </a:p>
        </p:txBody>
      </p:sp>
    </p:spTree>
    <p:extLst>
      <p:ext uri="{BB962C8B-B14F-4D97-AF65-F5344CB8AC3E}">
        <p14:creationId xmlns:p14="http://schemas.microsoft.com/office/powerpoint/2010/main" val="903875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When Quantum Computers </a:t>
            </a:r>
            <a:r>
              <a:rPr lang="en-US" sz="3600" dirty="0" smtClean="0"/>
              <a:t>Come…</a:t>
            </a:r>
            <a:endParaRPr lang="en-US" sz="3600" dirty="0"/>
          </a:p>
        </p:txBody>
      </p:sp>
      <p:sp>
        <p:nvSpPr>
          <p:cNvPr id="17" name="Content Placeholder 2"/>
          <p:cNvSpPr>
            <a:spLocks noGrp="1"/>
          </p:cNvSpPr>
          <p:nvPr>
            <p:ph idx="1"/>
          </p:nvPr>
        </p:nvSpPr>
        <p:spPr>
          <a:xfrm>
            <a:off x="457199" y="1600200"/>
            <a:ext cx="8399929" cy="4525963"/>
          </a:xfrm>
        </p:spPr>
        <p:txBody>
          <a:bodyPr/>
          <a:lstStyle/>
          <a:p>
            <a:r>
              <a:rPr lang="en-US" dirty="0" smtClean="0"/>
              <a:t>Who is considered as </a:t>
            </a:r>
            <a:r>
              <a:rPr lang="en-US" dirty="0" smtClean="0"/>
              <a:t>post-quantum </a:t>
            </a:r>
            <a:r>
              <a:rPr lang="en-US" dirty="0" smtClean="0"/>
              <a:t>secure?</a:t>
            </a:r>
            <a:endParaRPr lang="en-US" dirty="0"/>
          </a:p>
          <a:p>
            <a:pPr lvl="1"/>
            <a:r>
              <a:rPr lang="en-US" dirty="0" smtClean="0"/>
              <a:t>Victims: 	banks, smartphone apps, DocuSign, </a:t>
            </a:r>
          </a:p>
          <a:p>
            <a:pPr marL="457200" lvl="1" indent="0">
              <a:buNone/>
            </a:pPr>
            <a:r>
              <a:rPr lang="en-US" dirty="0"/>
              <a:t>	</a:t>
            </a:r>
            <a:r>
              <a:rPr lang="en-US" dirty="0" smtClean="0"/>
              <a:t>			web surfing</a:t>
            </a:r>
            <a:r>
              <a:rPr lang="en-US" dirty="0"/>
              <a:t>, governments, </a:t>
            </a:r>
            <a:r>
              <a:rPr lang="en-US" dirty="0" smtClean="0"/>
              <a:t>military, etc.</a:t>
            </a:r>
            <a:endParaRPr lang="en-US" dirty="0"/>
          </a:p>
          <a:p>
            <a:pPr lvl="2"/>
            <a:endParaRPr lang="en-US" dirty="0" smtClean="0"/>
          </a:p>
          <a:p>
            <a:pPr marL="914400" lvl="2" indent="0">
              <a:buNone/>
            </a:pPr>
            <a:endParaRPr lang="en-US" dirty="0" smtClean="0"/>
          </a:p>
        </p:txBody>
      </p:sp>
      <p:graphicFrame>
        <p:nvGraphicFramePr>
          <p:cNvPr id="10" name="Table 9"/>
          <p:cNvGraphicFramePr>
            <a:graphicFrameLocks noGrp="1"/>
          </p:cNvGraphicFramePr>
          <p:nvPr>
            <p:extLst>
              <p:ext uri="{D42A27DB-BD31-4B8C-83A1-F6EECF244321}">
                <p14:modId xmlns:p14="http://schemas.microsoft.com/office/powerpoint/2010/main" val="4198062767"/>
              </p:ext>
            </p:extLst>
          </p:nvPr>
        </p:nvGraphicFramePr>
        <p:xfrm>
          <a:off x="1033180" y="3330954"/>
          <a:ext cx="7653620" cy="2225040"/>
        </p:xfrm>
        <a:graphic>
          <a:graphicData uri="http://schemas.openxmlformats.org/drawingml/2006/table">
            <a:tbl>
              <a:tblPr firstRow="1" bandRow="1">
                <a:tableStyleId>{5C22544A-7EE6-4342-B048-85BDC9FD1C3A}</a:tableStyleId>
              </a:tblPr>
              <a:tblGrid>
                <a:gridCol w="4189451">
                  <a:extLst>
                    <a:ext uri="{9D8B030D-6E8A-4147-A177-3AD203B41FA5}">
                      <a16:colId xmlns:a16="http://schemas.microsoft.com/office/drawing/2014/main" val="1041780924"/>
                    </a:ext>
                  </a:extLst>
                </a:gridCol>
                <a:gridCol w="3464169">
                  <a:extLst>
                    <a:ext uri="{9D8B030D-6E8A-4147-A177-3AD203B41FA5}">
                      <a16:colId xmlns:a16="http://schemas.microsoft.com/office/drawing/2014/main" val="536942180"/>
                    </a:ext>
                  </a:extLst>
                </a:gridCol>
              </a:tblGrid>
              <a:tr h="370840">
                <a:tc>
                  <a:txBody>
                    <a:bodyPr/>
                    <a:lstStyle/>
                    <a:p>
                      <a:r>
                        <a:rPr lang="en-US" dirty="0" smtClean="0">
                          <a:latin typeface="Avenir Book" panose="02000503020000020003" pitchFamily="2" charset="0"/>
                        </a:rPr>
                        <a:t>Algorithm</a:t>
                      </a:r>
                      <a:endParaRPr lang="en-US" dirty="0">
                        <a:latin typeface="Avenir Book" panose="02000503020000020003" pitchFamily="2" charset="0"/>
                      </a:endParaRPr>
                    </a:p>
                  </a:txBody>
                  <a:tcPr anchor="ctr"/>
                </a:tc>
                <a:tc>
                  <a:txBody>
                    <a:bodyPr/>
                    <a:lstStyle/>
                    <a:p>
                      <a:r>
                        <a:rPr lang="en-US" dirty="0" smtClean="0">
                          <a:latin typeface="Avenir Book" panose="02000503020000020003" pitchFamily="2" charset="0"/>
                        </a:rPr>
                        <a:t>Secure in Post-quantum Era?</a:t>
                      </a:r>
                      <a:endParaRPr lang="en-US" dirty="0">
                        <a:latin typeface="Avenir Book" panose="02000503020000020003" pitchFamily="2" charset="0"/>
                      </a:endParaRPr>
                    </a:p>
                  </a:txBody>
                  <a:tcPr anchor="ctr"/>
                </a:tc>
                <a:extLst>
                  <a:ext uri="{0D108BD9-81ED-4DB2-BD59-A6C34878D82A}">
                    <a16:rowId xmlns:a16="http://schemas.microsoft.com/office/drawing/2014/main" val="2068008245"/>
                  </a:ext>
                </a:extLst>
              </a:tr>
              <a:tr h="370840">
                <a:tc>
                  <a:txBody>
                    <a:bodyPr/>
                    <a:lstStyle/>
                    <a:p>
                      <a:r>
                        <a:rPr lang="en-US" dirty="0" smtClean="0">
                          <a:latin typeface="Avenir Book" panose="02000503020000020003" pitchFamily="2" charset="0"/>
                        </a:rPr>
                        <a:t>RSA-1024, -2048, -4096 </a:t>
                      </a:r>
                      <a:endParaRPr lang="en-US" dirty="0">
                        <a:latin typeface="Avenir Book" panose="02000503020000020003" pitchFamily="2" charset="0"/>
                      </a:endParaRPr>
                    </a:p>
                  </a:txBody>
                  <a:tcPr/>
                </a:tc>
                <a:tc>
                  <a:txBody>
                    <a:bodyPr/>
                    <a:lstStyle/>
                    <a:p>
                      <a:r>
                        <a:rPr lang="en-US" dirty="0" smtClean="0">
                          <a:solidFill>
                            <a:srgbClr val="FF0000"/>
                          </a:solidFill>
                          <a:latin typeface="Avenir Book" panose="02000503020000020003" pitchFamily="2" charset="0"/>
                        </a:rPr>
                        <a:t>No</a:t>
                      </a:r>
                      <a:endParaRPr lang="en-US" dirty="0">
                        <a:solidFill>
                          <a:srgbClr val="FF0000"/>
                        </a:solidFill>
                        <a:latin typeface="Avenir Book" panose="02000503020000020003" pitchFamily="2" charset="0"/>
                      </a:endParaRPr>
                    </a:p>
                  </a:txBody>
                  <a:tcPr/>
                </a:tc>
                <a:extLst>
                  <a:ext uri="{0D108BD9-81ED-4DB2-BD59-A6C34878D82A}">
                    <a16:rowId xmlns:a16="http://schemas.microsoft.com/office/drawing/2014/main" val="2953121597"/>
                  </a:ext>
                </a:extLst>
              </a:tr>
              <a:tr h="370840">
                <a:tc>
                  <a:txBody>
                    <a:bodyPr/>
                    <a:lstStyle/>
                    <a:p>
                      <a:r>
                        <a:rPr lang="en-US" dirty="0" smtClean="0">
                          <a:latin typeface="Avenir Book" panose="02000503020000020003" pitchFamily="2" charset="0"/>
                        </a:rPr>
                        <a:t>Elliptic</a:t>
                      </a:r>
                      <a:r>
                        <a:rPr lang="en-US" baseline="0" dirty="0" smtClean="0">
                          <a:latin typeface="Avenir Book" panose="02000503020000020003" pitchFamily="2" charset="0"/>
                        </a:rPr>
                        <a:t> Curve</a:t>
                      </a:r>
                      <a:r>
                        <a:rPr lang="en-US" dirty="0" smtClean="0">
                          <a:latin typeface="Avenir Book" panose="02000503020000020003" pitchFamily="2" charset="0"/>
                        </a:rPr>
                        <a:t> Crypto</a:t>
                      </a:r>
                      <a:r>
                        <a:rPr lang="en-US" baseline="0" dirty="0" smtClean="0">
                          <a:latin typeface="Avenir Book" panose="02000503020000020003" pitchFamily="2" charset="0"/>
                        </a:rPr>
                        <a:t> (ECC)</a:t>
                      </a:r>
                      <a:r>
                        <a:rPr lang="en-US" dirty="0" smtClean="0">
                          <a:latin typeface="Avenir Book" panose="02000503020000020003" pitchFamily="2" charset="0"/>
                        </a:rPr>
                        <a:t>-256,</a:t>
                      </a:r>
                      <a:r>
                        <a:rPr lang="en-US" baseline="0" dirty="0" smtClean="0">
                          <a:latin typeface="Avenir Book" panose="02000503020000020003" pitchFamily="2" charset="0"/>
                        </a:rPr>
                        <a:t> -521 </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3567341598"/>
                  </a:ext>
                </a:extLst>
              </a:tr>
              <a:tr h="370840">
                <a:tc>
                  <a:txBody>
                    <a:bodyPr/>
                    <a:lstStyle/>
                    <a:p>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1024725645"/>
                  </a:ext>
                </a:extLst>
              </a:tr>
              <a:tr h="370840">
                <a:tc>
                  <a:txBody>
                    <a:bodyPr/>
                    <a:lstStyle/>
                    <a:p>
                      <a:r>
                        <a:rPr lang="en-US" dirty="0" smtClean="0">
                          <a:latin typeface="Avenir Book" panose="02000503020000020003" pitchFamily="2" charset="0"/>
                        </a:rPr>
                        <a:t>ECC </a:t>
                      </a:r>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2996701371"/>
                  </a:ext>
                </a:extLst>
              </a:tr>
              <a:tr h="370840">
                <a:tc>
                  <a:txBody>
                    <a:bodyPr/>
                    <a:lstStyle/>
                    <a:p>
                      <a:r>
                        <a:rPr lang="en-US" dirty="0" smtClean="0">
                          <a:latin typeface="Avenir Book" panose="02000503020000020003" pitchFamily="2" charset="0"/>
                        </a:rPr>
                        <a:t>AES-128, -192 </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4050531330"/>
                  </a:ext>
                </a:extLst>
              </a:tr>
            </a:tbl>
          </a:graphicData>
        </a:graphic>
      </p:graphicFrame>
      <p:sp>
        <p:nvSpPr>
          <p:cNvPr id="24" name="Slide Number Placeholder 23"/>
          <p:cNvSpPr>
            <a:spLocks noGrp="1"/>
          </p:cNvSpPr>
          <p:nvPr>
            <p:ph type="sldNum" sz="quarter" idx="12"/>
          </p:nvPr>
        </p:nvSpPr>
        <p:spPr/>
        <p:txBody>
          <a:bodyPr/>
          <a:lstStyle/>
          <a:p>
            <a:fld id="{9041FEBA-683F-B44C-A647-A4FB58DC8725}" type="slidenum">
              <a:rPr lang="en-US" smtClean="0"/>
              <a:t>10</a:t>
            </a:fld>
            <a:endParaRPr lang="en-US"/>
          </a:p>
        </p:txBody>
      </p:sp>
    </p:spTree>
    <p:extLst>
      <p:ext uri="{BB962C8B-B14F-4D97-AF65-F5344CB8AC3E}">
        <p14:creationId xmlns:p14="http://schemas.microsoft.com/office/powerpoint/2010/main" val="3638457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11</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902336"/>
            <a:ext cx="3273379" cy="4446855"/>
          </a:xfrm>
        </p:spPr>
      </p:pic>
      <p:sp>
        <p:nvSpPr>
          <p:cNvPr id="6" name="Title 1"/>
          <p:cNvSpPr>
            <a:spLocks noGrp="1"/>
          </p:cNvSpPr>
          <p:nvPr>
            <p:ph type="title"/>
          </p:nvPr>
        </p:nvSpPr>
        <p:spPr>
          <a:xfrm>
            <a:off x="457200" y="317831"/>
            <a:ext cx="8229600" cy="1580401"/>
          </a:xfrm>
        </p:spPr>
        <p:txBody>
          <a:bodyPr>
            <a:normAutofit/>
          </a:bodyPr>
          <a:lstStyle/>
          <a:p>
            <a:r>
              <a:rPr lang="en-US" sz="2400" dirty="0" smtClean="0"/>
              <a:t>Quantum Computer-based Cryptography</a:t>
            </a:r>
            <a:br>
              <a:rPr lang="en-US" sz="2400" dirty="0" smtClean="0"/>
            </a:br>
            <a:r>
              <a:rPr lang="en-US" sz="2400" dirty="0" smtClean="0"/>
              <a:t>vs </a:t>
            </a:r>
            <a:br>
              <a:rPr lang="en-US" sz="2400" dirty="0" smtClean="0"/>
            </a:br>
            <a:r>
              <a:rPr lang="en-US" sz="2400" dirty="0" smtClean="0"/>
              <a:t>General Computer-based Quantum-proof Cryptography</a:t>
            </a:r>
            <a:endParaRPr lang="en-US" sz="2400" dirty="0"/>
          </a:p>
        </p:txBody>
      </p:sp>
    </p:spTree>
    <p:extLst>
      <p:ext uri="{BB962C8B-B14F-4D97-AF65-F5344CB8AC3E}">
        <p14:creationId xmlns:p14="http://schemas.microsoft.com/office/powerpoint/2010/main" val="1912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12</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753048"/>
            <a:ext cx="3273379" cy="444685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871" y="2182761"/>
            <a:ext cx="733658" cy="2482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974" y="4380268"/>
            <a:ext cx="848033" cy="3392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295" y="4370433"/>
            <a:ext cx="733658" cy="2482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886" y="2172932"/>
            <a:ext cx="848033" cy="339213"/>
          </a:xfrm>
          <a:prstGeom prst="rect">
            <a:avLst/>
          </a:prstGeom>
        </p:spPr>
      </p:pic>
      <p:pic>
        <p:nvPicPr>
          <p:cNvPr id="10" name="Picture 2" descr="Image result for xilinx basys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83154">
            <a:off x="4392332" y="5886475"/>
            <a:ext cx="725918" cy="454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78" y="1679509"/>
            <a:ext cx="3732244" cy="312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483" y="4776919"/>
            <a:ext cx="1084549" cy="656731"/>
          </a:xfrm>
          <a:prstGeom prst="rect">
            <a:avLst/>
          </a:prstGeom>
        </p:spPr>
      </p:pic>
      <p:pic>
        <p:nvPicPr>
          <p:cNvPr id="12" name="Picture 2" descr="IBM Q System One"/>
          <p:cNvPicPr>
            <a:picLocks noChangeAspect="1" noChangeArrowheads="1"/>
          </p:cNvPicPr>
          <p:nvPr/>
        </p:nvPicPr>
        <p:blipFill rotWithShape="1">
          <a:blip r:embed="rId8">
            <a:extLst>
              <a:ext uri="{28A0092B-C50C-407E-A947-70E740481C1C}">
                <a14:useLocalDpi xmlns:a14="http://schemas.microsoft.com/office/drawing/2010/main" val="0"/>
              </a:ext>
            </a:extLst>
          </a:blip>
          <a:srcRect l="19939" r="18563"/>
          <a:stretch/>
        </p:blipFill>
        <p:spPr bwMode="auto">
          <a:xfrm>
            <a:off x="5763007" y="4851686"/>
            <a:ext cx="703462" cy="76936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1195754" y="317831"/>
            <a:ext cx="7491046" cy="15804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400" dirty="0"/>
              <a:t>An Affordable</a:t>
            </a:r>
            <a:r>
              <a:rPr lang="en-US" sz="2400" dirty="0" smtClean="0"/>
              <a:t>, Accessible, and Expandable Solution for the Next 10 Years</a:t>
            </a:r>
            <a:endParaRPr lang="en-US" sz="2400" dirty="0"/>
          </a:p>
        </p:txBody>
      </p:sp>
    </p:spTree>
    <p:extLst>
      <p:ext uri="{BB962C8B-B14F-4D97-AF65-F5344CB8AC3E}">
        <p14:creationId xmlns:p14="http://schemas.microsoft.com/office/powerpoint/2010/main" val="1307413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041FEBA-683F-B44C-A647-A4FB58DC8725}" type="slidenum">
              <a:rPr lang="en-US" smtClean="0"/>
              <a:t>13</a:t>
            </a:fld>
            <a:endParaRPr lang="en-US"/>
          </a:p>
        </p:txBody>
      </p:sp>
      <p:sp>
        <p:nvSpPr>
          <p:cNvPr id="5" name="Content Placeholder 5"/>
          <p:cNvSpPr txBox="1">
            <a:spLocks/>
          </p:cNvSpPr>
          <p:nvPr/>
        </p:nvSpPr>
        <p:spPr>
          <a:xfrm>
            <a:off x="60449" y="1664059"/>
            <a:ext cx="41543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NIST</a:t>
            </a:r>
          </a:p>
          <a:p>
            <a:pPr lvl="1"/>
            <a:r>
              <a:rPr lang="en-US" dirty="0" smtClean="0"/>
              <a:t>Jan 30, 2019 published candidates of Round-2: </a:t>
            </a:r>
          </a:p>
          <a:p>
            <a:pPr lvl="1"/>
            <a:r>
              <a:rPr lang="en-US" dirty="0" smtClean="0"/>
              <a:t>27 submissions </a:t>
            </a:r>
          </a:p>
          <a:p>
            <a:pPr lvl="1"/>
            <a:r>
              <a:rPr lang="en-US" dirty="0" smtClean="0"/>
              <a:t>Who survived?</a:t>
            </a:r>
          </a:p>
          <a:p>
            <a:pPr lvl="2"/>
            <a:r>
              <a:rPr lang="en-US" dirty="0" smtClean="0">
                <a:solidFill>
                  <a:srgbClr val="0070C0"/>
                </a:solidFill>
              </a:rPr>
              <a:t>12</a:t>
            </a:r>
            <a:r>
              <a:rPr lang="en-US" dirty="0" smtClean="0"/>
              <a:t> lattice-based</a:t>
            </a:r>
          </a:p>
          <a:p>
            <a:pPr lvl="2"/>
            <a:r>
              <a:rPr lang="en-US" dirty="0">
                <a:solidFill>
                  <a:srgbClr val="0070C0"/>
                </a:solidFill>
              </a:rPr>
              <a:t>8</a:t>
            </a:r>
            <a:r>
              <a:rPr lang="en-US" dirty="0" smtClean="0"/>
              <a:t> code-based</a:t>
            </a:r>
          </a:p>
          <a:p>
            <a:pPr lvl="2"/>
            <a:r>
              <a:rPr lang="en-US" dirty="0"/>
              <a:t>s</a:t>
            </a:r>
            <a:r>
              <a:rPr lang="en-US" dirty="0" smtClean="0"/>
              <a:t>ome multivariate-based and hash based for digital signatures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6" y="1917289"/>
            <a:ext cx="5162621" cy="4070555"/>
          </a:xfrm>
          <a:prstGeom prst="rect">
            <a:avLst/>
          </a:prstGeom>
        </p:spPr>
      </p:pic>
      <p:cxnSp>
        <p:nvCxnSpPr>
          <p:cNvPr id="10" name="Straight Connector 9"/>
          <p:cNvCxnSpPr/>
          <p:nvPr/>
        </p:nvCxnSpPr>
        <p:spPr>
          <a:xfrm>
            <a:off x="6197600" y="2235200"/>
            <a:ext cx="914400" cy="0"/>
          </a:xfrm>
          <a:prstGeom prst="line">
            <a:avLst/>
          </a:prstGeom>
          <a:ln>
            <a:solidFill>
              <a:srgbClr val="B1202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856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14</a:t>
            </a:fld>
            <a:endParaRPr lang="en-US"/>
          </a:p>
        </p:txBody>
      </p:sp>
      <p:sp>
        <p:nvSpPr>
          <p:cNvPr id="5" name="Title 1"/>
          <p:cNvSpPr txBox="1">
            <a:spLocks/>
          </p:cNvSpPr>
          <p:nvPr/>
        </p:nvSpPr>
        <p:spPr>
          <a:xfrm>
            <a:off x="337625" y="628226"/>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dirty="0" smtClean="0"/>
              <a:t>Post-Quantum Cryptography (PQC) Standardization (</a:t>
            </a:r>
            <a:r>
              <a:rPr lang="en-US" sz="2800" dirty="0" smtClean="0">
                <a:solidFill>
                  <a:schemeClr val="accent1"/>
                </a:solidFill>
              </a:rPr>
              <a:t>Round -2</a:t>
            </a:r>
            <a:r>
              <a:rPr lang="en-US" sz="2800" dirty="0" smtClean="0"/>
              <a:t>)</a:t>
            </a:r>
            <a:endParaRPr lang="en-US" sz="2800" dirty="0"/>
          </a:p>
        </p:txBody>
      </p:sp>
      <p:graphicFrame>
        <p:nvGraphicFramePr>
          <p:cNvPr id="3" name="Table 2"/>
          <p:cNvGraphicFramePr>
            <a:graphicFrameLocks noGrp="1"/>
          </p:cNvGraphicFramePr>
          <p:nvPr/>
        </p:nvGraphicFramePr>
        <p:xfrm>
          <a:off x="914401" y="1450447"/>
          <a:ext cx="6231990" cy="2196216"/>
        </p:xfrm>
        <a:graphic>
          <a:graphicData uri="http://schemas.openxmlformats.org/drawingml/2006/table">
            <a:tbl>
              <a:tblPr firstRow="1" firstCol="1" bandRow="1"/>
              <a:tblGrid>
                <a:gridCol w="367237">
                  <a:extLst>
                    <a:ext uri="{9D8B030D-6E8A-4147-A177-3AD203B41FA5}">
                      <a16:colId xmlns:a16="http://schemas.microsoft.com/office/drawing/2014/main" val="1756094323"/>
                    </a:ext>
                  </a:extLst>
                </a:gridCol>
                <a:gridCol w="1836797">
                  <a:extLst>
                    <a:ext uri="{9D8B030D-6E8A-4147-A177-3AD203B41FA5}">
                      <a16:colId xmlns:a16="http://schemas.microsoft.com/office/drawing/2014/main" val="1956430717"/>
                    </a:ext>
                  </a:extLst>
                </a:gridCol>
                <a:gridCol w="772484">
                  <a:extLst>
                    <a:ext uri="{9D8B030D-6E8A-4147-A177-3AD203B41FA5}">
                      <a16:colId xmlns:a16="http://schemas.microsoft.com/office/drawing/2014/main" val="725763973"/>
                    </a:ext>
                  </a:extLst>
                </a:gridCol>
                <a:gridCol w="1324260">
                  <a:extLst>
                    <a:ext uri="{9D8B030D-6E8A-4147-A177-3AD203B41FA5}">
                      <a16:colId xmlns:a16="http://schemas.microsoft.com/office/drawing/2014/main" val="3337052157"/>
                    </a:ext>
                  </a:extLst>
                </a:gridCol>
                <a:gridCol w="938017">
                  <a:extLst>
                    <a:ext uri="{9D8B030D-6E8A-4147-A177-3AD203B41FA5}">
                      <a16:colId xmlns:a16="http://schemas.microsoft.com/office/drawing/2014/main" val="845145957"/>
                    </a:ext>
                  </a:extLst>
                </a:gridCol>
                <a:gridCol w="993195">
                  <a:extLst>
                    <a:ext uri="{9D8B030D-6E8A-4147-A177-3AD203B41FA5}">
                      <a16:colId xmlns:a16="http://schemas.microsoft.com/office/drawing/2014/main" val="3355153530"/>
                    </a:ext>
                  </a:extLst>
                </a:gridCol>
              </a:tblGrid>
              <a:tr h="14237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530181"/>
                  </a:ext>
                </a:extLst>
              </a:tr>
              <a:tr h="217521">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Code-based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7514723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0089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
                      </a:r>
                      <a:br>
                        <a:rPr lang="en-US" sz="1100" dirty="0">
                          <a:solidFill>
                            <a:srgbClr val="538135"/>
                          </a:solidFill>
                          <a:effectLst/>
                          <a:latin typeface="Times New Roman" panose="02020603050405020304" pitchFamily="18" charset="0"/>
                          <a:ea typeface="DengXian"/>
                          <a:cs typeface="Times New Roman" panose="02020603050405020304" pitchFamily="18" charset="0"/>
                        </a:rPr>
                      </a:br>
                      <a:r>
                        <a:rPr lang="en-US" sz="1000" i="1" dirty="0">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58057"/>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(cyclic)</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8847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22819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25088"/>
                  </a:ext>
                </a:extLst>
              </a:tr>
            </a:tbl>
          </a:graphicData>
        </a:graphic>
      </p:graphicFrame>
      <p:graphicFrame>
        <p:nvGraphicFramePr>
          <p:cNvPr id="8" name="Table 7"/>
          <p:cNvGraphicFramePr>
            <a:graphicFrameLocks noGrp="1"/>
          </p:cNvGraphicFramePr>
          <p:nvPr/>
        </p:nvGraphicFramePr>
        <p:xfrm>
          <a:off x="914401" y="3707836"/>
          <a:ext cx="6231991" cy="2588436"/>
        </p:xfrm>
        <a:graphic>
          <a:graphicData uri="http://schemas.openxmlformats.org/drawingml/2006/table">
            <a:tbl>
              <a:tblPr firstRow="1" firstCol="1" bandRow="1"/>
              <a:tblGrid>
                <a:gridCol w="343327">
                  <a:extLst>
                    <a:ext uri="{9D8B030D-6E8A-4147-A177-3AD203B41FA5}">
                      <a16:colId xmlns:a16="http://schemas.microsoft.com/office/drawing/2014/main" val="4226394818"/>
                    </a:ext>
                  </a:extLst>
                </a:gridCol>
                <a:gridCol w="1805530">
                  <a:extLst>
                    <a:ext uri="{9D8B030D-6E8A-4147-A177-3AD203B41FA5}">
                      <a16:colId xmlns:a16="http://schemas.microsoft.com/office/drawing/2014/main" val="1282801885"/>
                    </a:ext>
                  </a:extLst>
                </a:gridCol>
                <a:gridCol w="827662">
                  <a:extLst>
                    <a:ext uri="{9D8B030D-6E8A-4147-A177-3AD203B41FA5}">
                      <a16:colId xmlns:a16="http://schemas.microsoft.com/office/drawing/2014/main" val="1700097365"/>
                    </a:ext>
                  </a:extLst>
                </a:gridCol>
                <a:gridCol w="1379437">
                  <a:extLst>
                    <a:ext uri="{9D8B030D-6E8A-4147-A177-3AD203B41FA5}">
                      <a16:colId xmlns:a16="http://schemas.microsoft.com/office/drawing/2014/main" val="2906636955"/>
                    </a:ext>
                  </a:extLst>
                </a:gridCol>
                <a:gridCol w="882840">
                  <a:extLst>
                    <a:ext uri="{9D8B030D-6E8A-4147-A177-3AD203B41FA5}">
                      <a16:colId xmlns:a16="http://schemas.microsoft.com/office/drawing/2014/main" val="1641582721"/>
                    </a:ext>
                  </a:extLst>
                </a:gridCol>
                <a:gridCol w="993195">
                  <a:extLst>
                    <a:ext uri="{9D8B030D-6E8A-4147-A177-3AD203B41FA5}">
                      <a16:colId xmlns:a16="http://schemas.microsoft.com/office/drawing/2014/main" val="2089511869"/>
                    </a:ext>
                  </a:extLst>
                </a:gridCol>
              </a:tblGrid>
              <a:tr h="230886">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5926172"/>
                  </a:ext>
                </a:extLst>
              </a:tr>
              <a:tr h="331514">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Code-based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70949783"/>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3"/>
                        </a:rPr>
                        <a:t>NewHope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4"/>
                        </a:rPr>
                        <a:t>BIKE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15"/>
                        </a:rPr>
                        <a:t>SIKE</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477400"/>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a:effectLst/>
                          <a:latin typeface="Times New Roman" panose="02020603050405020304" pitchFamily="18" charset="0"/>
                          <a:ea typeface="DengXian"/>
                          <a:cs typeface="Times New Roman" panose="02020603050405020304" pitchFamily="18" charset="0"/>
                        </a:rPr>
                        <a:t> </a:t>
                      </a:r>
                      <a:r>
                        <a:rPr lang="en-US" sz="1100">
                          <a:solidFill>
                            <a:srgbClr val="538135"/>
                          </a:solidFill>
                          <a:effectLst/>
                          <a:latin typeface="Times New Roman" panose="02020603050405020304" pitchFamily="18" charset="0"/>
                          <a:ea typeface="DengXian"/>
                          <a:cs typeface="Times New Roman" panose="02020603050405020304" pitchFamily="18" charset="0"/>
                        </a:rPr>
                        <a:t/>
                      </a:r>
                      <a:br>
                        <a:rPr lang="en-US" sz="1100">
                          <a:solidFill>
                            <a:srgbClr val="538135"/>
                          </a:solidFill>
                          <a:effectLst/>
                          <a:latin typeface="Times New Roman" panose="02020603050405020304" pitchFamily="18" charset="0"/>
                          <a:ea typeface="DengXian"/>
                          <a:cs typeface="Times New Roman" panose="02020603050405020304" pitchFamily="18" charset="0"/>
                        </a:rPr>
                      </a:br>
                      <a:r>
                        <a:rPr lang="en-US" sz="10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6"/>
                        </a:rPr>
                        <a:t>NTS-KEM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80577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7"/>
                        </a:rPr>
                        <a:t>FrodoKEM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8"/>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125659"/>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CRYSTALS-KYBER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25723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854427"/>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6</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0"/>
                        </a:rPr>
                        <a:t>Three Bears</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99350"/>
                  </a:ext>
                </a:extLst>
              </a:tr>
            </a:tbl>
          </a:graphicData>
        </a:graphic>
      </p:graphicFrame>
      <p:graphicFrame>
        <p:nvGraphicFramePr>
          <p:cNvPr id="9" name="Table 8"/>
          <p:cNvGraphicFramePr>
            <a:graphicFrameLocks noGrp="1"/>
          </p:cNvGraphicFramePr>
          <p:nvPr/>
        </p:nvGraphicFramePr>
        <p:xfrm>
          <a:off x="7267112" y="1464515"/>
          <a:ext cx="1736210" cy="1768094"/>
        </p:xfrm>
        <a:graphic>
          <a:graphicData uri="http://schemas.openxmlformats.org/drawingml/2006/table">
            <a:tbl>
              <a:tblPr firstRow="1" firstCol="1" bandRow="1"/>
              <a:tblGrid>
                <a:gridCol w="162560">
                  <a:extLst>
                    <a:ext uri="{9D8B030D-6E8A-4147-A177-3AD203B41FA5}">
                      <a16:colId xmlns:a16="http://schemas.microsoft.com/office/drawing/2014/main" val="1726739953"/>
                    </a:ext>
                  </a:extLst>
                </a:gridCol>
                <a:gridCol w="942709">
                  <a:extLst>
                    <a:ext uri="{9D8B030D-6E8A-4147-A177-3AD203B41FA5}">
                      <a16:colId xmlns:a16="http://schemas.microsoft.com/office/drawing/2014/main" val="2480904773"/>
                    </a:ext>
                  </a:extLst>
                </a:gridCol>
                <a:gridCol w="630941">
                  <a:extLst>
                    <a:ext uri="{9D8B030D-6E8A-4147-A177-3AD203B41FA5}">
                      <a16:colId xmlns:a16="http://schemas.microsoft.com/office/drawing/2014/main" val="1104025351"/>
                    </a:ext>
                  </a:extLst>
                </a:gridCol>
              </a:tblGrid>
              <a:tr h="27940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3360610874"/>
                  </a:ext>
                </a:extLst>
              </a:tr>
              <a:tr h="376555">
                <a:tc v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Lattice-based/Ring-LWE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400167874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1"/>
                        </a:rPr>
                        <a:t>FALCON</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400460"/>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err="1">
                          <a:solidFill>
                            <a:srgbClr val="0563C1"/>
                          </a:solidFill>
                          <a:effectLst/>
                          <a:latin typeface="Times New Roman" panose="02020603050405020304" pitchFamily="18" charset="0"/>
                          <a:ea typeface="DengXian"/>
                          <a:cs typeface="Times New Roman" panose="02020603050405020304" pitchFamily="18" charset="0"/>
                          <a:hlinkClick r:id="rId22"/>
                        </a:rPr>
                        <a:t>qTESLA</a:t>
                      </a: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6907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CRYSTALS-DILITHIUM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256844"/>
                  </a:ext>
                </a:extLst>
              </a:tr>
            </a:tbl>
          </a:graphicData>
        </a:graphic>
      </p:graphicFrame>
    </p:spTree>
    <p:extLst>
      <p:ext uri="{BB962C8B-B14F-4D97-AF65-F5344CB8AC3E}">
        <p14:creationId xmlns:p14="http://schemas.microsoft.com/office/powerpoint/2010/main" val="2086587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7176"/>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172315" y="1081251"/>
            <a:ext cx="8686800" cy="4914900"/>
          </a:xfrm>
        </p:spPr>
        <p:txBody>
          <a:bodyPr>
            <a:normAutofit/>
          </a:bodyPr>
          <a:lstStyle/>
          <a:p>
            <a:pPr marL="457200" lvl="1" indent="0">
              <a:buNone/>
            </a:pPr>
            <a:endParaRPr lang="en-US" sz="2000" dirty="0" smtClean="0"/>
          </a:p>
          <a:p>
            <a:pPr lvl="1"/>
            <a:endParaRPr lang="en-US" sz="2000" dirty="0"/>
          </a:p>
          <a:p>
            <a:pPr marL="457200" lvl="1" indent="0">
              <a:buNone/>
            </a:pPr>
            <a:endParaRPr lang="en-US" sz="2000" dirty="0" smtClean="0"/>
          </a:p>
          <a:p>
            <a:pPr lvl="1"/>
            <a:endParaRPr lang="en-US" sz="2000" dirty="0" smtClean="0"/>
          </a:p>
        </p:txBody>
      </p:sp>
      <p:sp>
        <p:nvSpPr>
          <p:cNvPr id="5" name="Rectangle 4"/>
          <p:cNvSpPr/>
          <p:nvPr/>
        </p:nvSpPr>
        <p:spPr>
          <a:xfrm>
            <a:off x="1568824" y="6634895"/>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1790515"/>
            <a:ext cx="9144000" cy="2611931"/>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blip>
          <a:stretch>
            <a:fillRect/>
          </a:stretch>
        </p:blipFill>
        <p:spPr>
          <a:xfrm>
            <a:off x="2102470" y="4844795"/>
            <a:ext cx="237249" cy="326777"/>
          </a:xfrm>
          <a:prstGeom prst="rect">
            <a:avLst/>
          </a:prstGeom>
        </p:spPr>
      </p:pic>
      <p:pic>
        <p:nvPicPr>
          <p:cNvPr id="12" name="Picture 11"/>
          <p:cNvPicPr>
            <a:picLocks noChangeAspect="1"/>
          </p:cNvPicPr>
          <p:nvPr/>
        </p:nvPicPr>
        <p:blipFill>
          <a:blip r:embed="rId4">
            <a:duotone>
              <a:prstClr val="black"/>
              <a:schemeClr val="accent3">
                <a:tint val="45000"/>
                <a:satMod val="400000"/>
              </a:schemeClr>
            </a:duotone>
          </a:blip>
          <a:stretch>
            <a:fillRect/>
          </a:stretch>
        </p:blipFill>
        <p:spPr>
          <a:xfrm>
            <a:off x="4772370" y="4840248"/>
            <a:ext cx="237249" cy="326777"/>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blip>
          <a:stretch>
            <a:fillRect/>
          </a:stretch>
        </p:blipFill>
        <p:spPr>
          <a:xfrm>
            <a:off x="7309200" y="4816368"/>
            <a:ext cx="237249" cy="3267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250" y="1580171"/>
            <a:ext cx="2140613" cy="186140"/>
          </a:xfrm>
          <a:prstGeom prst="rect">
            <a:avLst/>
          </a:prstGeom>
        </p:spPr>
      </p:pic>
      <p:grpSp>
        <p:nvGrpSpPr>
          <p:cNvPr id="15" name="Group 14"/>
          <p:cNvGrpSpPr/>
          <p:nvPr/>
        </p:nvGrpSpPr>
        <p:grpSpPr>
          <a:xfrm>
            <a:off x="5720247" y="4872222"/>
            <a:ext cx="3088517" cy="1026128"/>
            <a:chOff x="1318575" y="3815097"/>
            <a:chExt cx="4103912" cy="1518409"/>
          </a:xfrm>
        </p:grpSpPr>
        <p:grpSp>
          <p:nvGrpSpPr>
            <p:cNvPr id="16" name="Group 15"/>
            <p:cNvGrpSpPr/>
            <p:nvPr/>
          </p:nvGrpSpPr>
          <p:grpSpPr>
            <a:xfrm>
              <a:off x="1783697" y="4076236"/>
              <a:ext cx="3045969" cy="1257270"/>
              <a:chOff x="3091059" y="3992484"/>
              <a:chExt cx="3045969" cy="1257270"/>
            </a:xfrm>
          </p:grpSpPr>
          <p:grpSp>
            <p:nvGrpSpPr>
              <p:cNvPr id="20" name="Group 19"/>
              <p:cNvGrpSpPr/>
              <p:nvPr/>
            </p:nvGrpSpPr>
            <p:grpSpPr>
              <a:xfrm>
                <a:off x="3091059" y="4222813"/>
                <a:ext cx="3045969" cy="1026941"/>
                <a:chOff x="2950383" y="3275315"/>
                <a:chExt cx="3045969" cy="1026941"/>
              </a:xfrm>
            </p:grpSpPr>
            <p:grpSp>
              <p:nvGrpSpPr>
                <p:cNvPr id="22" name="Group 21"/>
                <p:cNvGrpSpPr/>
                <p:nvPr/>
              </p:nvGrpSpPr>
              <p:grpSpPr>
                <a:xfrm>
                  <a:off x="3411412" y="3275315"/>
                  <a:ext cx="2584940" cy="1026941"/>
                  <a:chOff x="3172261" y="1853298"/>
                  <a:chExt cx="2584940" cy="1026941"/>
                </a:xfrm>
              </p:grpSpPr>
              <p:grpSp>
                <p:nvGrpSpPr>
                  <p:cNvPr id="24" name="Group 23"/>
                  <p:cNvGrpSpPr/>
                  <p:nvPr/>
                </p:nvGrpSpPr>
                <p:grpSpPr>
                  <a:xfrm>
                    <a:off x="3172261" y="1853298"/>
                    <a:ext cx="2307101" cy="1026941"/>
                    <a:chOff x="1055078" y="2349305"/>
                    <a:chExt cx="2307101" cy="1026941"/>
                  </a:xfrm>
                </p:grpSpPr>
                <p:sp>
                  <p:nvSpPr>
                    <p:cNvPr id="26" name="Rounded Rectangle 25"/>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1448970" y="2619907"/>
                      <a:ext cx="1533379" cy="446865"/>
                    </a:xfrm>
                    <a:prstGeom prst="rect">
                      <a:avLst/>
                    </a:prstGeom>
                    <a:noFill/>
                  </p:spPr>
                  <p:txBody>
                    <a:bodyPr wrap="square" rtlCol="0">
                      <a:spAutoFit/>
                    </a:bodyPr>
                    <a:lstStyle/>
                    <a:p>
                      <a:pPr algn="ctr"/>
                      <a:r>
                        <a:rPr lang="en-US" sz="1000" dirty="0" smtClean="0">
                          <a:solidFill>
                            <a:srgbClr val="C00000"/>
                          </a:solidFill>
                        </a:rPr>
                        <a:t>Decryption Module</a:t>
                      </a:r>
                      <a:endParaRPr lang="en-US" sz="1000" dirty="0">
                        <a:solidFill>
                          <a:srgbClr val="C00000"/>
                        </a:solidFill>
                      </a:endParaRPr>
                    </a:p>
                  </p:txBody>
                </p:sp>
              </p:grpSp>
              <p:cxnSp>
                <p:nvCxnSpPr>
                  <p:cNvPr id="25" name="Straight Arrow Connector 24"/>
                  <p:cNvCxnSpPr/>
                  <p:nvPr/>
                </p:nvCxnSpPr>
                <p:spPr>
                  <a:xfrm>
                    <a:off x="5479362" y="2339030"/>
                    <a:ext cx="2778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6"/>
            <a:stretch>
              <a:fillRect/>
            </a:stretch>
          </p:blipFill>
          <p:spPr>
            <a:xfrm>
              <a:off x="2752413" y="3815097"/>
              <a:ext cx="511629" cy="205980"/>
            </a:xfrm>
            <a:prstGeom prst="rect">
              <a:avLst/>
            </a:prstGeom>
          </p:spPr>
        </p:pic>
        <p:pic>
          <p:nvPicPr>
            <p:cNvPr id="18" name="Picture 17"/>
            <p:cNvPicPr>
              <a:picLocks noChangeAspect="1"/>
            </p:cNvPicPr>
            <p:nvPr/>
          </p:nvPicPr>
          <p:blipFill>
            <a:blip r:embed="rId7"/>
            <a:stretch>
              <a:fillRect/>
            </a:stretch>
          </p:blipFill>
          <p:spPr>
            <a:xfrm>
              <a:off x="4866707" y="4420440"/>
              <a:ext cx="555780" cy="73153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grpSp>
        <p:nvGrpSpPr>
          <p:cNvPr id="28" name="Group 27"/>
          <p:cNvGrpSpPr/>
          <p:nvPr/>
        </p:nvGrpSpPr>
        <p:grpSpPr>
          <a:xfrm>
            <a:off x="455571" y="5169107"/>
            <a:ext cx="5833248" cy="1180433"/>
            <a:chOff x="-247666" y="2387403"/>
            <a:chExt cx="8110512" cy="2120953"/>
          </a:xfrm>
        </p:grpSpPr>
        <p:grpSp>
          <p:nvGrpSpPr>
            <p:cNvPr id="44" name="Group 43"/>
            <p:cNvGrpSpPr/>
            <p:nvPr/>
          </p:nvGrpSpPr>
          <p:grpSpPr>
            <a:xfrm>
              <a:off x="-247666" y="2582405"/>
              <a:ext cx="4747736" cy="1197581"/>
              <a:chOff x="1287304" y="1853298"/>
              <a:chExt cx="4747736" cy="1197581"/>
            </a:xfrm>
          </p:grpSpPr>
          <p:grpSp>
            <p:nvGrpSpPr>
              <p:cNvPr id="47" name="Group 46"/>
              <p:cNvGrpSpPr/>
              <p:nvPr/>
            </p:nvGrpSpPr>
            <p:grpSpPr>
              <a:xfrm>
                <a:off x="1287304" y="1853298"/>
                <a:ext cx="4192058" cy="1197581"/>
                <a:chOff x="1463144" y="2024250"/>
                <a:chExt cx="4192058" cy="1197581"/>
              </a:xfrm>
            </p:grpSpPr>
            <p:grpSp>
              <p:nvGrpSpPr>
                <p:cNvPr id="49" name="Group 48"/>
                <p:cNvGrpSpPr/>
                <p:nvPr/>
              </p:nvGrpSpPr>
              <p:grpSpPr>
                <a:xfrm>
                  <a:off x="2159974" y="2024250"/>
                  <a:ext cx="3495228" cy="1026941"/>
                  <a:chOff x="2455403" y="2262174"/>
                  <a:chExt cx="3495228" cy="1026941"/>
                </a:xfrm>
              </p:grpSpPr>
              <p:cxnSp>
                <p:nvCxnSpPr>
                  <p:cNvPr id="51" name="Straight Arrow Connector 50"/>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455403" y="2262174"/>
                    <a:ext cx="3495228" cy="1026941"/>
                    <a:chOff x="260843" y="2262174"/>
                    <a:chExt cx="3495228" cy="1026941"/>
                  </a:xfrm>
                </p:grpSpPr>
                <p:grpSp>
                  <p:nvGrpSpPr>
                    <p:cNvPr id="54" name="Group 53"/>
                    <p:cNvGrpSpPr/>
                    <p:nvPr/>
                  </p:nvGrpSpPr>
                  <p:grpSpPr>
                    <a:xfrm>
                      <a:off x="1448970" y="2262174"/>
                      <a:ext cx="2307101" cy="1026941"/>
                      <a:chOff x="1055078" y="2349305"/>
                      <a:chExt cx="2307101" cy="1026941"/>
                    </a:xfrm>
                  </p:grpSpPr>
                  <p:sp>
                    <p:nvSpPr>
                      <p:cNvPr id="57" name="Rounded Rectangle 56"/>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p:cNvSpPr txBox="1"/>
                      <p:nvPr/>
                    </p:nvSpPr>
                    <p:spPr>
                      <a:xfrm>
                        <a:off x="1448970" y="2539609"/>
                        <a:ext cx="1533379" cy="718901"/>
                      </a:xfrm>
                      <a:prstGeom prst="rect">
                        <a:avLst/>
                      </a:prstGeom>
                      <a:noFill/>
                    </p:spPr>
                    <p:txBody>
                      <a:bodyPr wrap="square" rtlCol="0">
                        <a:spAutoFit/>
                      </a:bodyPr>
                      <a:lstStyle/>
                      <a:p>
                        <a:pPr algn="ctr"/>
                        <a:r>
                          <a:rPr lang="en-US" sz="1000" dirty="0" smtClean="0">
                            <a:solidFill>
                              <a:srgbClr val="C00000"/>
                            </a:solidFill>
                          </a:rPr>
                          <a:t>Key Generator</a:t>
                        </a:r>
                      </a:p>
                      <a:p>
                        <a:pPr algn="ctr"/>
                        <a:r>
                          <a:rPr lang="en-US" sz="1000" dirty="0" smtClean="0">
                            <a:solidFill>
                              <a:srgbClr val="C00000"/>
                            </a:solidFill>
                          </a:rPr>
                          <a:t>Module </a:t>
                        </a:r>
                        <a:endParaRPr lang="en-US" sz="1000" dirty="0">
                          <a:solidFill>
                            <a:srgbClr val="C00000"/>
                          </a:solidFill>
                        </a:endParaRPr>
                      </a:p>
                    </p:txBody>
                  </p:sp>
                </p:grpSp>
                <p:sp>
                  <p:nvSpPr>
                    <p:cNvPr id="55" name="TextBox 54"/>
                    <p:cNvSpPr txBox="1"/>
                    <p:nvPr/>
                  </p:nvSpPr>
                  <p:spPr>
                    <a:xfrm>
                      <a:off x="932551" y="2613162"/>
                      <a:ext cx="602568" cy="442400"/>
                    </a:xfrm>
                    <a:prstGeom prst="rect">
                      <a:avLst/>
                    </a:prstGeom>
                    <a:noFill/>
                  </p:spPr>
                  <p:txBody>
                    <a:bodyPr wrap="square" rtlCol="0">
                      <a:spAutoFit/>
                    </a:bodyPr>
                    <a:lstStyle/>
                    <a:p>
                      <a:r>
                        <a:rPr lang="en-US" sz="1000" dirty="0" smtClean="0">
                          <a:solidFill>
                            <a:schemeClr val="tx1">
                              <a:lumMod val="50000"/>
                              <a:lumOff val="50000"/>
                            </a:schemeClr>
                          </a:solidFill>
                        </a:rPr>
                        <a:t>e</a:t>
                      </a:r>
                      <a:endParaRPr lang="en-US" sz="1000" dirty="0">
                        <a:solidFill>
                          <a:schemeClr val="tx1">
                            <a:lumMod val="50000"/>
                            <a:lumOff val="50000"/>
                          </a:schemeClr>
                        </a:solidFill>
                      </a:endParaRPr>
                    </a:p>
                  </p:txBody>
                </p:sp>
                <p:sp>
                  <p:nvSpPr>
                    <p:cNvPr id="56" name="TextBox 55"/>
                    <p:cNvSpPr txBox="1"/>
                    <p:nvPr/>
                  </p:nvSpPr>
                  <p:spPr>
                    <a:xfrm>
                      <a:off x="260843" y="2326214"/>
                      <a:ext cx="801866" cy="442400"/>
                    </a:xfrm>
                    <a:prstGeom prst="rect">
                      <a:avLst/>
                    </a:prstGeom>
                    <a:noFill/>
                  </p:spPr>
                  <p:txBody>
                    <a:bodyPr wrap="square" rtlCol="0">
                      <a:spAutoFit/>
                    </a:bodyPr>
                    <a:lstStyle/>
                    <a:p>
                      <a:r>
                        <a:rPr lang="en-US" sz="1000" dirty="0" smtClean="0">
                          <a:solidFill>
                            <a:srgbClr val="C00000"/>
                          </a:solidFill>
                        </a:rPr>
                        <a:t>TRNG</a:t>
                      </a:r>
                      <a:endParaRPr lang="en-US" sz="1000" dirty="0">
                        <a:solidFill>
                          <a:srgbClr val="C00000"/>
                        </a:solidFill>
                      </a:endParaRPr>
                    </a:p>
                  </p:txBody>
                </p:sp>
              </p:grpSp>
            </p:grpSp>
            <p:sp>
              <p:nvSpPr>
                <p:cNvPr id="50" name="TextBox 49"/>
                <p:cNvSpPr txBox="1"/>
                <p:nvPr/>
              </p:nvSpPr>
              <p:spPr>
                <a:xfrm>
                  <a:off x="1463144" y="2502930"/>
                  <a:ext cx="1418488"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cxnSp>
            <p:nvCxnSpPr>
              <p:cNvPr id="48" name="Straight Arrow Connector 47"/>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470342" y="2387403"/>
              <a:ext cx="3392504" cy="2120953"/>
              <a:chOff x="4470342" y="2387403"/>
              <a:chExt cx="3392504" cy="2120953"/>
            </a:xfrm>
          </p:grpSpPr>
          <p:grpSp>
            <p:nvGrpSpPr>
              <p:cNvPr id="31" name="Group 30"/>
              <p:cNvGrpSpPr/>
              <p:nvPr/>
            </p:nvGrpSpPr>
            <p:grpSpPr>
              <a:xfrm>
                <a:off x="4470342" y="2387403"/>
                <a:ext cx="2635774" cy="1710394"/>
                <a:chOff x="3552088" y="4084280"/>
                <a:chExt cx="2635774" cy="1710394"/>
              </a:xfrm>
            </p:grpSpPr>
            <p:grpSp>
              <p:nvGrpSpPr>
                <p:cNvPr id="36" name="Group 35"/>
                <p:cNvGrpSpPr/>
                <p:nvPr/>
              </p:nvGrpSpPr>
              <p:grpSpPr>
                <a:xfrm>
                  <a:off x="3552088" y="4236881"/>
                  <a:ext cx="2635774" cy="1557793"/>
                  <a:chOff x="3172261" y="1867366"/>
                  <a:chExt cx="2635774" cy="1557793"/>
                </a:xfrm>
              </p:grpSpPr>
              <p:grpSp>
                <p:nvGrpSpPr>
                  <p:cNvPr id="38" name="Group 37"/>
                  <p:cNvGrpSpPr/>
                  <p:nvPr/>
                </p:nvGrpSpPr>
                <p:grpSpPr>
                  <a:xfrm>
                    <a:off x="3172261" y="1867366"/>
                    <a:ext cx="2307101" cy="1557793"/>
                    <a:chOff x="1448970" y="2276242"/>
                    <a:chExt cx="2307101" cy="1557793"/>
                  </a:xfrm>
                </p:grpSpPr>
                <p:grpSp>
                  <p:nvGrpSpPr>
                    <p:cNvPr id="40" name="Group 39"/>
                    <p:cNvGrpSpPr/>
                    <p:nvPr/>
                  </p:nvGrpSpPr>
                  <p:grpSpPr>
                    <a:xfrm>
                      <a:off x="1448970" y="2276242"/>
                      <a:ext cx="2307101" cy="1026941"/>
                      <a:chOff x="1055078" y="2363373"/>
                      <a:chExt cx="2307101" cy="1026941"/>
                    </a:xfrm>
                  </p:grpSpPr>
                  <p:sp>
                    <p:nvSpPr>
                      <p:cNvPr id="42" name="Rounded Rectangle 41"/>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1448969" y="2539610"/>
                        <a:ext cx="1533379" cy="718900"/>
                      </a:xfrm>
                      <a:prstGeom prst="rect">
                        <a:avLst/>
                      </a:prstGeom>
                      <a:noFill/>
                    </p:spPr>
                    <p:txBody>
                      <a:bodyPr wrap="square" rtlCol="0">
                        <a:spAutoFit/>
                      </a:bodyPr>
                      <a:lstStyle/>
                      <a:p>
                        <a:pPr algn="ctr"/>
                        <a:r>
                          <a:rPr lang="en-US" sz="1000" dirty="0" smtClean="0">
                            <a:solidFill>
                              <a:srgbClr val="C00000"/>
                            </a:solidFill>
                          </a:rPr>
                          <a:t>Encryption Module</a:t>
                        </a:r>
                        <a:endParaRPr lang="en-US" sz="1000" dirty="0">
                          <a:solidFill>
                            <a:srgbClr val="C00000"/>
                          </a:solidFill>
                        </a:endParaRPr>
                      </a:p>
                    </p:txBody>
                  </p:sp>
                </p:grpSp>
                <p:sp>
                  <p:nvSpPr>
                    <p:cNvPr id="41" name="TextBox 40"/>
                    <p:cNvSpPr txBox="1"/>
                    <p:nvPr/>
                  </p:nvSpPr>
                  <p:spPr>
                    <a:xfrm>
                      <a:off x="2616301" y="3391635"/>
                      <a:ext cx="1118371" cy="442400"/>
                    </a:xfrm>
                    <a:prstGeom prst="rect">
                      <a:avLst/>
                    </a:prstGeom>
                    <a:noFill/>
                  </p:spPr>
                  <p:txBody>
                    <a:bodyPr wrap="square" rtlCol="0">
                      <a:spAutoFit/>
                    </a:bodyPr>
                    <a:lstStyle/>
                    <a:p>
                      <a:r>
                        <a:rPr lang="en-US" sz="1000" dirty="0" smtClean="0">
                          <a:solidFill>
                            <a:srgbClr val="C00000"/>
                          </a:solidFill>
                        </a:rPr>
                        <a:t>r0, r1, r2</a:t>
                      </a:r>
                      <a:endParaRPr lang="en-US" sz="1000" dirty="0">
                        <a:solidFill>
                          <a:srgbClr val="C00000"/>
                        </a:solidFill>
                      </a:endParaRPr>
                    </a:p>
                  </p:txBody>
                </p:sp>
              </p:grpSp>
              <p:cxnSp>
                <p:nvCxnSpPr>
                  <p:cNvPr id="39" name="Straight Arrow Connector 38"/>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4" name="Elbow Connector 33"/>
              <p:cNvCxnSpPr>
                <a:endCxn id="42" idx="2"/>
              </p:cNvCxnSpPr>
              <p:nvPr/>
            </p:nvCxnSpPr>
            <p:spPr>
              <a:xfrm rot="10800000">
                <a:off x="5623895" y="3566946"/>
                <a:ext cx="894105" cy="5391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261200" y="3789455"/>
                <a:ext cx="1601646"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grpSp>
      <p:pic>
        <p:nvPicPr>
          <p:cNvPr id="60" name="Picture 59"/>
          <p:cNvPicPr>
            <a:picLocks noChangeAspect="1"/>
          </p:cNvPicPr>
          <p:nvPr/>
        </p:nvPicPr>
        <p:blipFill>
          <a:blip r:embed="rId9"/>
          <a:stretch>
            <a:fillRect/>
          </a:stretch>
        </p:blipFill>
        <p:spPr>
          <a:xfrm>
            <a:off x="1412809" y="5289370"/>
            <a:ext cx="290593" cy="119218"/>
          </a:xfrm>
          <a:prstGeom prst="rect">
            <a:avLst/>
          </a:prstGeom>
        </p:spPr>
      </p:pic>
      <p:pic>
        <p:nvPicPr>
          <p:cNvPr id="61" name="Picture 60"/>
          <p:cNvPicPr>
            <a:picLocks noChangeAspect="1"/>
          </p:cNvPicPr>
          <p:nvPr/>
        </p:nvPicPr>
        <p:blipFill>
          <a:blip r:embed="rId9"/>
          <a:stretch>
            <a:fillRect/>
          </a:stretch>
        </p:blipFill>
        <p:spPr>
          <a:xfrm>
            <a:off x="3511997" y="5323786"/>
            <a:ext cx="290593" cy="119218"/>
          </a:xfrm>
          <a:prstGeom prst="rect">
            <a:avLst/>
          </a:prstGeom>
        </p:spPr>
      </p:pic>
      <p:pic>
        <p:nvPicPr>
          <p:cNvPr id="62" name="Picture 61"/>
          <p:cNvPicPr>
            <a:picLocks noChangeAspect="1"/>
          </p:cNvPicPr>
          <p:nvPr/>
        </p:nvPicPr>
        <p:blipFill>
          <a:blip r:embed="rId6"/>
          <a:stretch>
            <a:fillRect/>
          </a:stretch>
        </p:blipFill>
        <p:spPr>
          <a:xfrm>
            <a:off x="2423622" y="5007302"/>
            <a:ext cx="334323" cy="134598"/>
          </a:xfrm>
          <a:prstGeom prst="rect">
            <a:avLst/>
          </a:prstGeom>
        </p:spPr>
      </p:pic>
      <p:cxnSp>
        <p:nvCxnSpPr>
          <p:cNvPr id="63" name="Straight Arrow Connector 62"/>
          <p:cNvCxnSpPr/>
          <p:nvPr/>
        </p:nvCxnSpPr>
        <p:spPr>
          <a:xfrm flipV="1">
            <a:off x="2588455" y="5128671"/>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7"/>
          <a:stretch>
            <a:fillRect/>
          </a:stretch>
        </p:blipFill>
        <p:spPr>
          <a:xfrm>
            <a:off x="4437802" y="4878045"/>
            <a:ext cx="221131" cy="291061"/>
          </a:xfrm>
          <a:prstGeom prst="rect">
            <a:avLst/>
          </a:prstGeom>
        </p:spPr>
      </p:pic>
      <p:cxnSp>
        <p:nvCxnSpPr>
          <p:cNvPr id="66" name="Straight Connector 65"/>
          <p:cNvCxnSpPr/>
          <p:nvPr/>
        </p:nvCxnSpPr>
        <p:spPr>
          <a:xfrm flipV="1">
            <a:off x="172315" y="4752109"/>
            <a:ext cx="8874703" cy="13855"/>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36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Architecture</a:t>
            </a:r>
          </a:p>
          <a:p>
            <a:pPr lvl="1"/>
            <a:r>
              <a:rPr lang="en-US" dirty="0" smtClean="0"/>
              <a:t>Key Generation</a:t>
            </a:r>
          </a:p>
          <a:p>
            <a:pPr lvl="1"/>
            <a:r>
              <a:rPr lang="en-US" dirty="0" smtClean="0"/>
              <a:t>Encryption</a:t>
            </a:r>
          </a:p>
          <a:p>
            <a:pPr lvl="1"/>
            <a:r>
              <a:rPr lang="en-US" dirty="0" smtClean="0"/>
              <a:t>Decryption</a:t>
            </a:r>
            <a:endParaRPr lang="en-US" dirty="0"/>
          </a:p>
          <a:p>
            <a:pPr lvl="2"/>
            <a:endParaRPr lang="en-US"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16</a:t>
            </a:fld>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18" y="3289929"/>
            <a:ext cx="8409156" cy="1418588"/>
          </a:xfrm>
          <a:prstGeom prst="rect">
            <a:avLst/>
          </a:prstGeom>
        </p:spPr>
      </p:pic>
    </p:spTree>
    <p:extLst>
      <p:ext uri="{BB962C8B-B14F-4D97-AF65-F5344CB8AC3E}">
        <p14:creationId xmlns:p14="http://schemas.microsoft.com/office/powerpoint/2010/main" val="2172668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969476"/>
            <a:ext cx="7772400" cy="1406771"/>
          </a:xfrm>
        </p:spPr>
        <p:txBody>
          <a:bodyPr>
            <a:normAutofit fontScale="90000"/>
          </a:bodyPr>
          <a:lstStyle/>
          <a:p>
            <a:r>
              <a:rPr lang="en-US" dirty="0" smtClean="0"/>
              <a:t>Challenges in Processing Large Power-law Degree Graphs</a:t>
            </a:r>
            <a:endParaRPr lang="en-US" dirty="0"/>
          </a:p>
        </p:txBody>
      </p:sp>
      <p:sp>
        <p:nvSpPr>
          <p:cNvPr id="3" name="Slide Number Placeholder 2"/>
          <p:cNvSpPr>
            <a:spLocks noGrp="1"/>
          </p:cNvSpPr>
          <p:nvPr>
            <p:ph type="sldNum" sz="quarter" idx="12"/>
          </p:nvPr>
        </p:nvSpPr>
        <p:spPr/>
        <p:txBody>
          <a:bodyPr/>
          <a:lstStyle/>
          <a:p>
            <a:fld id="{9041FEBA-683F-B44C-A647-A4FB58DC8725}" type="slidenum">
              <a:rPr lang="en-US" smtClean="0"/>
              <a:t>2</a:t>
            </a:fld>
            <a:endParaRPr lang="en-US"/>
          </a:p>
        </p:txBody>
      </p:sp>
    </p:spTree>
    <p:extLst>
      <p:ext uri="{BB962C8B-B14F-4D97-AF65-F5344CB8AC3E}">
        <p14:creationId xmlns:p14="http://schemas.microsoft.com/office/powerpoint/2010/main" val="1180949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6075"/>
            <a:ext cx="8229600" cy="676868"/>
          </a:xfrm>
        </p:spPr>
        <p:txBody>
          <a:bodyPr>
            <a:normAutofit fontScale="90000"/>
          </a:bodyPr>
          <a:lstStyle/>
          <a:p>
            <a:r>
              <a:rPr lang="en-US" dirty="0" smtClean="0">
                <a:latin typeface="Avenir Book" charset="0"/>
                <a:ea typeface="Avenir Book" charset="0"/>
                <a:cs typeface="Avenir Book" charset="0"/>
              </a:rPr>
              <a:t>Graph-Based Applications</a:t>
            </a:r>
            <a:endParaRPr lang="en-US" dirty="0">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349" y="1876271"/>
            <a:ext cx="792881" cy="79288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96" y="3747792"/>
            <a:ext cx="1300876" cy="446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2404" y="3539951"/>
            <a:ext cx="1863448" cy="12523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94" y="1797624"/>
            <a:ext cx="1066942" cy="106694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943" y="1842491"/>
            <a:ext cx="922202" cy="91759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3425" y="3456152"/>
            <a:ext cx="1238332" cy="123833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6621" y="1819340"/>
            <a:ext cx="1042708" cy="1181035"/>
          </a:xfrm>
          <a:prstGeom prst="rect">
            <a:avLst/>
          </a:prstGeom>
        </p:spPr>
      </p:pic>
      <p:sp>
        <p:nvSpPr>
          <p:cNvPr id="11" name="TextBox 10"/>
          <p:cNvSpPr txBox="1"/>
          <p:nvPr/>
        </p:nvSpPr>
        <p:spPr>
          <a:xfrm>
            <a:off x="261794" y="1423749"/>
            <a:ext cx="3346587" cy="369332"/>
          </a:xfrm>
          <a:prstGeom prst="rect">
            <a:avLst/>
          </a:prstGeom>
          <a:noFill/>
        </p:spPr>
        <p:txBody>
          <a:bodyPr wrap="square" rtlCol="0">
            <a:spAutoFit/>
          </a:bodyPr>
          <a:lstStyle/>
          <a:p>
            <a:r>
              <a:rPr lang="en-US" dirty="0" smtClean="0">
                <a:latin typeface="Avenir Book" charset="0"/>
                <a:ea typeface="Avenir Book" charset="0"/>
                <a:cs typeface="Avenir Book" charset="0"/>
              </a:rPr>
              <a:t>Social Network Analysis</a:t>
            </a:r>
            <a:endParaRPr lang="en-US" dirty="0">
              <a:latin typeface="Avenir Book" charset="0"/>
              <a:ea typeface="Avenir Book" charset="0"/>
              <a:cs typeface="Avenir Book" charset="0"/>
            </a:endParaRPr>
          </a:p>
        </p:txBody>
      </p:sp>
      <p:sp>
        <p:nvSpPr>
          <p:cNvPr id="12" name="TextBox 11"/>
          <p:cNvSpPr txBox="1"/>
          <p:nvPr/>
        </p:nvSpPr>
        <p:spPr>
          <a:xfrm>
            <a:off x="3399969" y="1423749"/>
            <a:ext cx="1690784" cy="369332"/>
          </a:xfrm>
          <a:prstGeom prst="rect">
            <a:avLst/>
          </a:prstGeom>
          <a:noFill/>
        </p:spPr>
        <p:txBody>
          <a:bodyPr wrap="square" rtlCol="0">
            <a:spAutoFit/>
          </a:bodyPr>
          <a:lstStyle/>
          <a:p>
            <a:r>
              <a:rPr lang="en-US" dirty="0" smtClean="0">
                <a:latin typeface="Avenir Book" charset="0"/>
                <a:ea typeface="Avenir Book" charset="0"/>
                <a:cs typeface="Avenir Book" charset="0"/>
              </a:rPr>
              <a:t>Bioinformatics</a:t>
            </a:r>
            <a:endParaRPr lang="en-US" dirty="0">
              <a:latin typeface="Avenir Book" charset="0"/>
              <a:ea typeface="Avenir Book" charset="0"/>
              <a:cs typeface="Avenir Book" charset="0"/>
            </a:endParaRPr>
          </a:p>
        </p:txBody>
      </p:sp>
      <p:sp>
        <p:nvSpPr>
          <p:cNvPr id="13" name="TextBox 12"/>
          <p:cNvSpPr txBox="1"/>
          <p:nvPr/>
        </p:nvSpPr>
        <p:spPr>
          <a:xfrm>
            <a:off x="5834161" y="1435043"/>
            <a:ext cx="1690784" cy="369332"/>
          </a:xfrm>
          <a:prstGeom prst="rect">
            <a:avLst/>
          </a:prstGeom>
          <a:noFill/>
        </p:spPr>
        <p:txBody>
          <a:bodyPr wrap="square" rtlCol="0">
            <a:spAutoFit/>
          </a:bodyPr>
          <a:lstStyle/>
          <a:p>
            <a:r>
              <a:rPr lang="en-US" dirty="0" smtClean="0">
                <a:latin typeface="Avenir Book" charset="0"/>
                <a:ea typeface="Avenir Book" charset="0"/>
                <a:cs typeface="Avenir Book" charset="0"/>
              </a:rPr>
              <a:t>Web Analysis</a:t>
            </a:r>
            <a:endParaRPr lang="en-US" dirty="0">
              <a:latin typeface="Avenir Book" charset="0"/>
              <a:ea typeface="Avenir Book" charset="0"/>
              <a:cs typeface="Avenir Book" charset="0"/>
            </a:endParaRPr>
          </a:p>
        </p:txBody>
      </p:sp>
      <p:sp>
        <p:nvSpPr>
          <p:cNvPr id="15" name="TextBox 14"/>
          <p:cNvSpPr txBox="1"/>
          <p:nvPr/>
        </p:nvSpPr>
        <p:spPr>
          <a:xfrm>
            <a:off x="771172" y="3335866"/>
            <a:ext cx="1471613" cy="369332"/>
          </a:xfrm>
          <a:prstGeom prst="rect">
            <a:avLst/>
          </a:prstGeom>
          <a:noFill/>
        </p:spPr>
        <p:txBody>
          <a:bodyPr wrap="square" rtlCol="0">
            <a:spAutoFit/>
          </a:bodyPr>
          <a:lstStyle/>
          <a:p>
            <a:r>
              <a:rPr lang="en-US" dirty="0" smtClean="0">
                <a:latin typeface="Avenir Book" charset="0"/>
                <a:ea typeface="Avenir Book" charset="0"/>
                <a:cs typeface="Avenir Book" charset="0"/>
              </a:rPr>
              <a:t>Advertising</a:t>
            </a:r>
            <a:endParaRPr lang="en-US" dirty="0">
              <a:latin typeface="Avenir Book" charset="0"/>
              <a:ea typeface="Avenir Book" charset="0"/>
              <a:cs typeface="Avenir Book" charset="0"/>
            </a:endParaRPr>
          </a:p>
        </p:txBody>
      </p:sp>
      <p:sp>
        <p:nvSpPr>
          <p:cNvPr id="16" name="TextBox 15"/>
          <p:cNvSpPr txBox="1"/>
          <p:nvPr/>
        </p:nvSpPr>
        <p:spPr>
          <a:xfrm>
            <a:off x="5899048" y="3152865"/>
            <a:ext cx="3670925" cy="369332"/>
          </a:xfrm>
          <a:prstGeom prst="rect">
            <a:avLst/>
          </a:prstGeom>
          <a:noFill/>
        </p:spPr>
        <p:txBody>
          <a:bodyPr wrap="square" rtlCol="0">
            <a:spAutoFit/>
          </a:bodyPr>
          <a:lstStyle/>
          <a:p>
            <a:r>
              <a:rPr lang="en-US" dirty="0" smtClean="0">
                <a:latin typeface="Avenir Book" charset="0"/>
                <a:ea typeface="Avenir Book" charset="0"/>
                <a:cs typeface="Avenir Book" charset="0"/>
              </a:rPr>
              <a:t>Shortest paths/Fastest routes</a:t>
            </a:r>
            <a:endParaRPr lang="en-US" dirty="0">
              <a:latin typeface="Avenir Book" charset="0"/>
              <a:ea typeface="Avenir Book" charset="0"/>
              <a:cs typeface="Avenir Book" charset="0"/>
            </a:endParaRPr>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62" y="1826200"/>
            <a:ext cx="1300342" cy="933882"/>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3029" y="3577461"/>
            <a:ext cx="1924049" cy="1280367"/>
          </a:xfrm>
          <a:prstGeom prst="rect">
            <a:avLst/>
          </a:prstGeom>
        </p:spPr>
      </p:pic>
      <p:sp>
        <p:nvSpPr>
          <p:cNvPr id="19" name="TextBox 18"/>
          <p:cNvSpPr txBox="1"/>
          <p:nvPr/>
        </p:nvSpPr>
        <p:spPr>
          <a:xfrm>
            <a:off x="3102031" y="3366769"/>
            <a:ext cx="3111311" cy="369332"/>
          </a:xfrm>
          <a:prstGeom prst="rect">
            <a:avLst/>
          </a:prstGeom>
          <a:noFill/>
        </p:spPr>
        <p:txBody>
          <a:bodyPr wrap="square" rtlCol="0">
            <a:spAutoFit/>
          </a:bodyPr>
          <a:lstStyle/>
          <a:p>
            <a:r>
              <a:rPr lang="en-US" dirty="0" smtClean="0">
                <a:latin typeface="Avenir Book" charset="0"/>
                <a:ea typeface="Avenir Book" charset="0"/>
                <a:cs typeface="Avenir Book" charset="0"/>
              </a:rPr>
              <a:t>Network Optimizations</a:t>
            </a:r>
            <a:endParaRPr lang="en-US" dirty="0">
              <a:latin typeface="Avenir Book" charset="0"/>
              <a:ea typeface="Avenir Book" charset="0"/>
              <a:cs typeface="Avenir Book" charset="0"/>
            </a:endParaRPr>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3329" y="5216623"/>
            <a:ext cx="1780875" cy="927539"/>
          </a:xfrm>
          <a:prstGeom prst="rect">
            <a:avLst/>
          </a:prstGeom>
        </p:spPr>
      </p:pic>
      <p:sp>
        <p:nvSpPr>
          <p:cNvPr id="22" name="TextBox 21"/>
          <p:cNvSpPr txBox="1"/>
          <p:nvPr/>
        </p:nvSpPr>
        <p:spPr>
          <a:xfrm>
            <a:off x="3653118" y="4891794"/>
            <a:ext cx="2663771" cy="369332"/>
          </a:xfrm>
          <a:prstGeom prst="rect">
            <a:avLst/>
          </a:prstGeom>
          <a:noFill/>
        </p:spPr>
        <p:txBody>
          <a:bodyPr wrap="square" rtlCol="0">
            <a:spAutoFit/>
          </a:bodyPr>
          <a:lstStyle/>
          <a:p>
            <a:r>
              <a:rPr lang="en-US" dirty="0" smtClean="0">
                <a:latin typeface="Avenir Book" charset="0"/>
                <a:ea typeface="Avenir Book" charset="0"/>
                <a:cs typeface="Avenir Book" charset="0"/>
              </a:rPr>
              <a:t>Financial Transactions</a:t>
            </a:r>
            <a:endParaRPr lang="en-US" dirty="0">
              <a:latin typeface="Avenir Book" charset="0"/>
              <a:ea typeface="Avenir Book" charset="0"/>
              <a:cs typeface="Avenir Book" charset="0"/>
            </a:endParaRPr>
          </a:p>
        </p:txBody>
      </p:sp>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05197" y="5348723"/>
            <a:ext cx="1639496" cy="819748"/>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6192" y="4910524"/>
            <a:ext cx="1855620" cy="1141920"/>
          </a:xfrm>
          <a:prstGeom prst="rect">
            <a:avLst/>
          </a:prstGeom>
        </p:spPr>
      </p:pic>
      <p:sp>
        <p:nvSpPr>
          <p:cNvPr id="25" name="TextBox 24"/>
          <p:cNvSpPr txBox="1"/>
          <p:nvPr/>
        </p:nvSpPr>
        <p:spPr>
          <a:xfrm>
            <a:off x="988966" y="4527637"/>
            <a:ext cx="1883683" cy="369332"/>
          </a:xfrm>
          <a:prstGeom prst="rect">
            <a:avLst/>
          </a:prstGeom>
          <a:noFill/>
        </p:spPr>
        <p:txBody>
          <a:bodyPr wrap="square" rtlCol="0">
            <a:spAutoFit/>
          </a:bodyPr>
          <a:lstStyle/>
          <a:p>
            <a:r>
              <a:rPr lang="en-US" dirty="0" smtClean="0">
                <a:latin typeface="Avenir Book" charset="0"/>
                <a:ea typeface="Avenir Book" charset="0"/>
                <a:cs typeface="Avenir Book" charset="0"/>
              </a:rPr>
              <a:t>Cyber Crime</a:t>
            </a:r>
            <a:endParaRPr lang="en-US" dirty="0">
              <a:latin typeface="Avenir Book" charset="0"/>
              <a:ea typeface="Avenir Book" charset="0"/>
              <a:cs typeface="Avenir Book" charset="0"/>
            </a:endParaRPr>
          </a:p>
        </p:txBody>
      </p:sp>
      <p:sp>
        <p:nvSpPr>
          <p:cNvPr id="26" name="TextBox 25"/>
          <p:cNvSpPr txBox="1"/>
          <p:nvPr/>
        </p:nvSpPr>
        <p:spPr>
          <a:xfrm>
            <a:off x="6574015" y="5012425"/>
            <a:ext cx="2029655" cy="369332"/>
          </a:xfrm>
          <a:prstGeom prst="rect">
            <a:avLst/>
          </a:prstGeom>
          <a:noFill/>
        </p:spPr>
        <p:txBody>
          <a:bodyPr wrap="square" rtlCol="0">
            <a:spAutoFit/>
          </a:bodyPr>
          <a:lstStyle/>
          <a:p>
            <a:r>
              <a:rPr lang="en-US" dirty="0" smtClean="0">
                <a:latin typeface="Avenir Book" charset="0"/>
                <a:ea typeface="Avenir Book" charset="0"/>
                <a:cs typeface="Avenir Book" charset="0"/>
              </a:rPr>
              <a:t>Machine Learning</a:t>
            </a:r>
            <a:endParaRPr lang="en-US" dirty="0">
              <a:latin typeface="Avenir Book" charset="0"/>
              <a:ea typeface="Avenir Book" charset="0"/>
              <a:cs typeface="Avenir Book" charset="0"/>
            </a:endParaRPr>
          </a:p>
        </p:txBody>
      </p:sp>
      <p:sp>
        <p:nvSpPr>
          <p:cNvPr id="3" name="Slide Number Placeholder 2"/>
          <p:cNvSpPr>
            <a:spLocks noGrp="1"/>
          </p:cNvSpPr>
          <p:nvPr>
            <p:ph type="sldNum" sz="quarter" idx="12"/>
          </p:nvPr>
        </p:nvSpPr>
        <p:spPr/>
        <p:txBody>
          <a:bodyPr/>
          <a:lstStyle/>
          <a:p>
            <a:fld id="{9041FEBA-683F-B44C-A647-A4FB58DC8725}" type="slidenum">
              <a:rPr lang="en-US" smtClean="0">
                <a:latin typeface="Avenir Book" charset="0"/>
                <a:ea typeface="Avenir Book" charset="0"/>
                <a:cs typeface="Avenir Book" charset="0"/>
              </a:rPr>
              <a:t>3</a:t>
            </a:fld>
            <a:endParaRPr lang="en-US">
              <a:latin typeface="Avenir Book" charset="0"/>
              <a:ea typeface="Avenir Book" charset="0"/>
              <a:cs typeface="Avenir Book" charset="0"/>
            </a:endParaRPr>
          </a:p>
        </p:txBody>
      </p:sp>
    </p:spTree>
    <p:extLst>
      <p:ext uri="{BB962C8B-B14F-4D97-AF65-F5344CB8AC3E}">
        <p14:creationId xmlns:p14="http://schemas.microsoft.com/office/powerpoint/2010/main" val="2332453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6800"/>
            <a:ext cx="8229600" cy="676868"/>
          </a:xfrm>
        </p:spPr>
        <p:txBody>
          <a:bodyPr>
            <a:normAutofit fontScale="90000"/>
          </a:bodyPr>
          <a:lstStyle/>
          <a:p>
            <a:r>
              <a:rPr lang="en-US" dirty="0" smtClean="0"/>
              <a:t>Graph Computing Rational</a:t>
            </a:r>
            <a:endParaRPr lang="en-US" dirty="0"/>
          </a:p>
        </p:txBody>
      </p:sp>
      <p:sp>
        <p:nvSpPr>
          <p:cNvPr id="3" name="Content Placeholder 2"/>
          <p:cNvSpPr>
            <a:spLocks noGrp="1"/>
          </p:cNvSpPr>
          <p:nvPr>
            <p:ph idx="1"/>
          </p:nvPr>
        </p:nvSpPr>
        <p:spPr>
          <a:xfrm>
            <a:off x="449838" y="1288795"/>
            <a:ext cx="8451273" cy="2314773"/>
          </a:xfrm>
        </p:spPr>
        <p:txBody>
          <a:bodyPr>
            <a:normAutofit fontScale="85000" lnSpcReduction="20000"/>
          </a:bodyPr>
          <a:lstStyle/>
          <a:p>
            <a:r>
              <a:rPr lang="en-US" dirty="0"/>
              <a:t>Improvements in data collection capabilities have led to the rapid increase in data analysis complexity </a:t>
            </a:r>
          </a:p>
          <a:p>
            <a:pPr algn="just"/>
            <a:r>
              <a:rPr lang="en-US" dirty="0" smtClean="0"/>
              <a:t>Graphs lend themselves well to presenting complex data and relationships</a:t>
            </a:r>
          </a:p>
          <a:p>
            <a:pPr lvl="1" algn="just"/>
            <a:r>
              <a:rPr lang="en-US" dirty="0" smtClean="0"/>
              <a:t>Many problems in computation and data analysis can be framed by graphs and solved using well known graph algorithms </a:t>
            </a:r>
          </a:p>
          <a:p>
            <a:pPr algn="just"/>
            <a:r>
              <a:rPr lang="en-US" dirty="0" smtClean="0"/>
              <a:t>Example:</a:t>
            </a:r>
          </a:p>
          <a:p>
            <a:endParaRPr lang="en-US" dirty="0"/>
          </a:p>
        </p:txBody>
      </p:sp>
      <p:sp>
        <p:nvSpPr>
          <p:cNvPr id="70" name="TextBox 69"/>
          <p:cNvSpPr txBox="1"/>
          <p:nvPr/>
        </p:nvSpPr>
        <p:spPr>
          <a:xfrm>
            <a:off x="609605" y="4288508"/>
            <a:ext cx="4485201" cy="830997"/>
          </a:xfrm>
          <a:prstGeom prst="rect">
            <a:avLst/>
          </a:prstGeom>
          <a:noFill/>
        </p:spPr>
        <p:txBody>
          <a:bodyPr wrap="square" rtlCol="0">
            <a:spAutoFit/>
          </a:bodyPr>
          <a:lstStyle/>
          <a:p>
            <a:r>
              <a:rPr lang="en-US" sz="1600" dirty="0" smtClean="0">
                <a:latin typeface="Avenir Book" charset="0"/>
                <a:ea typeface="Avenir Book" charset="0"/>
                <a:cs typeface="Avenir Book" charset="0"/>
              </a:rPr>
              <a:t>V = {A, B, C, D, E}</a:t>
            </a:r>
          </a:p>
          <a:p>
            <a:endParaRPr lang="en-US" sz="1600" dirty="0" smtClean="0">
              <a:latin typeface="Avenir Book" charset="0"/>
              <a:ea typeface="Avenir Book" charset="0"/>
              <a:cs typeface="Avenir Book" charset="0"/>
            </a:endParaRPr>
          </a:p>
          <a:p>
            <a:r>
              <a:rPr lang="en-US" sz="1600" dirty="0" smtClean="0">
                <a:latin typeface="Avenir Book" charset="0"/>
                <a:ea typeface="Avenir Book" charset="0"/>
                <a:cs typeface="Avenir Book" charset="0"/>
              </a:rPr>
              <a:t>E = {(A,B),(A,C),(A,E),(B,D),(B,E),(C,E),(D,E)}</a:t>
            </a:r>
            <a:endParaRPr lang="en-US" sz="1600" dirty="0">
              <a:latin typeface="Avenir Book" charset="0"/>
              <a:ea typeface="Avenir Book" charset="0"/>
              <a:cs typeface="Avenir Book" charset="0"/>
            </a:endParaRPr>
          </a:p>
        </p:txBody>
      </p:sp>
      <p:grpSp>
        <p:nvGrpSpPr>
          <p:cNvPr id="8" name="Group 7"/>
          <p:cNvGrpSpPr/>
          <p:nvPr/>
        </p:nvGrpSpPr>
        <p:grpSpPr>
          <a:xfrm>
            <a:off x="5225959" y="3505065"/>
            <a:ext cx="3460840" cy="2708198"/>
            <a:chOff x="2918969" y="3701779"/>
            <a:chExt cx="3233675" cy="2618458"/>
          </a:xfrm>
        </p:grpSpPr>
        <p:cxnSp>
          <p:nvCxnSpPr>
            <p:cNvPr id="40" name="Straight Connector 39"/>
            <p:cNvCxnSpPr/>
            <p:nvPr/>
          </p:nvCxnSpPr>
          <p:spPr>
            <a:xfrm>
              <a:off x="3600345" y="4770844"/>
              <a:ext cx="1273673" cy="105871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232964" y="4847948"/>
              <a:ext cx="304675" cy="62113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519084" y="4356419"/>
              <a:ext cx="494590" cy="134850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725893" y="4138091"/>
              <a:ext cx="704857" cy="45949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3506081" y="4138091"/>
              <a:ext cx="567173" cy="32684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319848" y="5104663"/>
              <a:ext cx="179796" cy="65461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8" idx="2"/>
            </p:cNvCxnSpPr>
            <p:nvPr/>
          </p:nvCxnSpPr>
          <p:spPr>
            <a:xfrm>
              <a:off x="3963532" y="5799611"/>
              <a:ext cx="828417" cy="193306"/>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056932" y="3701779"/>
              <a:ext cx="676647" cy="654640"/>
              <a:chOff x="4056932" y="3701779"/>
              <a:chExt cx="676647" cy="654640"/>
            </a:xfrm>
            <a:effectLst/>
          </p:grpSpPr>
          <p:sp>
            <p:nvSpPr>
              <p:cNvPr id="34" name="Oval 33"/>
              <p:cNvSpPr/>
              <p:nvPr/>
            </p:nvSpPr>
            <p:spPr>
              <a:xfrm>
                <a:off x="4056932" y="3701779"/>
                <a:ext cx="672928" cy="654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48" name="TextBox 47"/>
              <p:cNvSpPr txBox="1"/>
              <p:nvPr/>
            </p:nvSpPr>
            <p:spPr>
              <a:xfrm>
                <a:off x="4088494" y="3836864"/>
                <a:ext cx="645085" cy="369332"/>
              </a:xfrm>
              <a:prstGeom prst="rect">
                <a:avLst/>
              </a:prstGeom>
              <a:noFill/>
            </p:spPr>
            <p:txBody>
              <a:bodyPr wrap="square" rtlCol="0">
                <a:spAutoFit/>
              </a:bodyPr>
              <a:lstStyle/>
              <a:p>
                <a:r>
                  <a:rPr lang="en-US" dirty="0" smtClean="0">
                    <a:latin typeface="Avenir Book" charset="0"/>
                    <a:ea typeface="Avenir Book" charset="0"/>
                    <a:cs typeface="Avenir Book" charset="0"/>
                  </a:rPr>
                  <a:t>Alice</a:t>
                </a:r>
                <a:endParaRPr lang="en-US" dirty="0">
                  <a:latin typeface="Avenir Book" charset="0"/>
                  <a:ea typeface="Avenir Book" charset="0"/>
                  <a:cs typeface="Avenir Book" charset="0"/>
                </a:endParaRPr>
              </a:p>
            </p:txBody>
          </p:sp>
        </p:grpSp>
        <p:grpSp>
          <p:nvGrpSpPr>
            <p:cNvPr id="4" name="Group 3"/>
            <p:cNvGrpSpPr/>
            <p:nvPr/>
          </p:nvGrpSpPr>
          <p:grpSpPr>
            <a:xfrm>
              <a:off x="5290196" y="4503877"/>
              <a:ext cx="862448" cy="654640"/>
              <a:chOff x="5565359" y="5144971"/>
              <a:chExt cx="862448" cy="654640"/>
            </a:xfrm>
            <a:effectLst/>
          </p:grpSpPr>
          <p:sp>
            <p:nvSpPr>
              <p:cNvPr id="66" name="Oval 65"/>
              <p:cNvSpPr/>
              <p:nvPr/>
            </p:nvSpPr>
            <p:spPr>
              <a:xfrm>
                <a:off x="5565359" y="5144971"/>
                <a:ext cx="672928" cy="654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3" name="TextBox 62"/>
              <p:cNvSpPr txBox="1"/>
              <p:nvPr/>
            </p:nvSpPr>
            <p:spPr>
              <a:xfrm>
                <a:off x="5595480" y="5292950"/>
                <a:ext cx="832327" cy="369332"/>
              </a:xfrm>
              <a:prstGeom prst="rect">
                <a:avLst/>
              </a:prstGeom>
              <a:noFill/>
            </p:spPr>
            <p:txBody>
              <a:bodyPr wrap="square" rtlCol="0">
                <a:spAutoFit/>
              </a:bodyPr>
              <a:lstStyle/>
              <a:p>
                <a:r>
                  <a:rPr lang="en-US" dirty="0" smtClean="0">
                    <a:latin typeface="Avenir Book" charset="0"/>
                    <a:ea typeface="Avenir Book" charset="0"/>
                    <a:cs typeface="Avenir Book" charset="0"/>
                  </a:rPr>
                  <a:t>Chris</a:t>
                </a:r>
                <a:endParaRPr lang="en-US" dirty="0">
                  <a:latin typeface="Avenir Book" charset="0"/>
                  <a:ea typeface="Avenir Book" charset="0"/>
                  <a:cs typeface="Avenir Book" charset="0"/>
                </a:endParaRPr>
              </a:p>
            </p:txBody>
          </p:sp>
        </p:grpSp>
        <p:grpSp>
          <p:nvGrpSpPr>
            <p:cNvPr id="5" name="Group 4"/>
            <p:cNvGrpSpPr/>
            <p:nvPr/>
          </p:nvGrpSpPr>
          <p:grpSpPr>
            <a:xfrm>
              <a:off x="2918969" y="4380074"/>
              <a:ext cx="672928" cy="654640"/>
              <a:chOff x="2587655" y="4366992"/>
              <a:chExt cx="672928" cy="654640"/>
            </a:xfrm>
            <a:effectLst/>
          </p:grpSpPr>
          <p:sp>
            <p:nvSpPr>
              <p:cNvPr id="67" name="Oval 66"/>
              <p:cNvSpPr/>
              <p:nvPr/>
            </p:nvSpPr>
            <p:spPr>
              <a:xfrm>
                <a:off x="2587655" y="4366992"/>
                <a:ext cx="672928" cy="654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0" name="TextBox 59"/>
              <p:cNvSpPr txBox="1"/>
              <p:nvPr/>
            </p:nvSpPr>
            <p:spPr>
              <a:xfrm>
                <a:off x="2637168" y="4503877"/>
                <a:ext cx="612510" cy="369332"/>
              </a:xfrm>
              <a:prstGeom prst="rect">
                <a:avLst/>
              </a:prstGeom>
              <a:noFill/>
            </p:spPr>
            <p:txBody>
              <a:bodyPr wrap="square" rtlCol="0">
                <a:spAutoFit/>
              </a:bodyPr>
              <a:lstStyle/>
              <a:p>
                <a:r>
                  <a:rPr lang="en-US" dirty="0" smtClean="0">
                    <a:latin typeface="Avenir Book" charset="0"/>
                    <a:ea typeface="Avenir Book" charset="0"/>
                    <a:cs typeface="Avenir Book" charset="0"/>
                  </a:rPr>
                  <a:t>Bob</a:t>
                </a:r>
                <a:endParaRPr lang="en-US" dirty="0">
                  <a:latin typeface="Avenir Book" charset="0"/>
                  <a:ea typeface="Avenir Book" charset="0"/>
                  <a:cs typeface="Avenir Book" charset="0"/>
                </a:endParaRPr>
              </a:p>
            </p:txBody>
          </p:sp>
        </p:grpSp>
        <p:grpSp>
          <p:nvGrpSpPr>
            <p:cNvPr id="10" name="Group 9"/>
            <p:cNvGrpSpPr/>
            <p:nvPr/>
          </p:nvGrpSpPr>
          <p:grpSpPr>
            <a:xfrm>
              <a:off x="4791949" y="5665597"/>
              <a:ext cx="783908" cy="654640"/>
              <a:chOff x="5207512" y="5623478"/>
              <a:chExt cx="783908" cy="654640"/>
            </a:xfrm>
            <a:effectLst/>
          </p:grpSpPr>
          <p:sp>
            <p:nvSpPr>
              <p:cNvPr id="68" name="Oval 67"/>
              <p:cNvSpPr/>
              <p:nvPr/>
            </p:nvSpPr>
            <p:spPr>
              <a:xfrm>
                <a:off x="5207512" y="5623478"/>
                <a:ext cx="672928" cy="654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5" name="TextBox 64"/>
              <p:cNvSpPr txBox="1"/>
              <p:nvPr/>
            </p:nvSpPr>
            <p:spPr>
              <a:xfrm>
                <a:off x="5216565" y="5777039"/>
                <a:ext cx="774855" cy="369332"/>
              </a:xfrm>
              <a:prstGeom prst="rect">
                <a:avLst/>
              </a:prstGeom>
              <a:noFill/>
            </p:spPr>
            <p:txBody>
              <a:bodyPr wrap="square" rtlCol="0">
                <a:spAutoFit/>
              </a:bodyPr>
              <a:lstStyle/>
              <a:p>
                <a:r>
                  <a:rPr lang="en-US" dirty="0" smtClean="0">
                    <a:latin typeface="Avenir Book" charset="0"/>
                    <a:ea typeface="Avenir Book" charset="0"/>
                    <a:cs typeface="Avenir Book" charset="0"/>
                  </a:rPr>
                  <a:t>Eddie</a:t>
                </a:r>
                <a:endParaRPr lang="en-US" dirty="0">
                  <a:latin typeface="Avenir Book" charset="0"/>
                  <a:ea typeface="Avenir Book" charset="0"/>
                  <a:cs typeface="Avenir Book" charset="0"/>
                </a:endParaRPr>
              </a:p>
            </p:txBody>
          </p:sp>
        </p:grpSp>
        <p:grpSp>
          <p:nvGrpSpPr>
            <p:cNvPr id="13" name="Group 12"/>
            <p:cNvGrpSpPr/>
            <p:nvPr/>
          </p:nvGrpSpPr>
          <p:grpSpPr>
            <a:xfrm>
              <a:off x="3282149" y="5420258"/>
              <a:ext cx="678441" cy="654640"/>
              <a:chOff x="2824778" y="5539246"/>
              <a:chExt cx="678441" cy="654640"/>
            </a:xfrm>
            <a:effectLst/>
          </p:grpSpPr>
          <p:sp>
            <p:nvSpPr>
              <p:cNvPr id="69" name="Oval 68"/>
              <p:cNvSpPr/>
              <p:nvPr/>
            </p:nvSpPr>
            <p:spPr>
              <a:xfrm>
                <a:off x="2824930" y="5539246"/>
                <a:ext cx="672928" cy="654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4" name="TextBox 63"/>
              <p:cNvSpPr txBox="1"/>
              <p:nvPr/>
            </p:nvSpPr>
            <p:spPr>
              <a:xfrm>
                <a:off x="2824778" y="5681900"/>
                <a:ext cx="678441" cy="369332"/>
              </a:xfrm>
              <a:prstGeom prst="rect">
                <a:avLst/>
              </a:prstGeom>
              <a:noFill/>
            </p:spPr>
            <p:txBody>
              <a:bodyPr wrap="square" rtlCol="0">
                <a:spAutoFit/>
              </a:bodyPr>
              <a:lstStyle/>
              <a:p>
                <a:r>
                  <a:rPr lang="en-US" dirty="0" smtClean="0">
                    <a:latin typeface="Avenir Book" charset="0"/>
                    <a:ea typeface="Avenir Book" charset="0"/>
                    <a:cs typeface="Avenir Book" charset="0"/>
                  </a:rPr>
                  <a:t>Dave</a:t>
                </a:r>
                <a:endParaRPr lang="en-US" dirty="0">
                  <a:latin typeface="Avenir Book" charset="0"/>
                  <a:ea typeface="Avenir Book" charset="0"/>
                  <a:cs typeface="Avenir Book" charset="0"/>
                </a:endParaRPr>
              </a:p>
            </p:txBody>
          </p:sp>
        </p:grpSp>
        <p:sp>
          <p:nvSpPr>
            <p:cNvPr id="17" name="TextBox 16"/>
            <p:cNvSpPr txBox="1"/>
            <p:nvPr/>
          </p:nvSpPr>
          <p:spPr>
            <a:xfrm rot="19783305">
              <a:off x="3337335" y="3984327"/>
              <a:ext cx="799792" cy="338554"/>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friend</a:t>
              </a:r>
              <a:endParaRPr lang="en-US" sz="1600" dirty="0">
                <a:latin typeface="Avenir Book" charset="0"/>
                <a:ea typeface="Avenir Book" charset="0"/>
                <a:cs typeface="Avenir Book" charset="0"/>
              </a:endParaRPr>
            </a:p>
          </p:txBody>
        </p:sp>
        <p:sp>
          <p:nvSpPr>
            <p:cNvPr id="71" name="TextBox 70"/>
            <p:cNvSpPr txBox="1"/>
            <p:nvPr/>
          </p:nvSpPr>
          <p:spPr>
            <a:xfrm rot="11593052">
              <a:off x="3863444" y="5866058"/>
              <a:ext cx="799792" cy="338554"/>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friend</a:t>
              </a:r>
              <a:endParaRPr lang="en-US" sz="1600" dirty="0">
                <a:latin typeface="Avenir Book" charset="0"/>
                <a:ea typeface="Avenir Book" charset="0"/>
                <a:cs typeface="Avenir Book" charset="0"/>
              </a:endParaRPr>
            </a:p>
          </p:txBody>
        </p:sp>
        <p:sp>
          <p:nvSpPr>
            <p:cNvPr id="72" name="TextBox 71"/>
            <p:cNvSpPr txBox="1"/>
            <p:nvPr/>
          </p:nvSpPr>
          <p:spPr>
            <a:xfrm rot="4248571">
              <a:off x="4318802" y="4821932"/>
              <a:ext cx="1156210" cy="316332"/>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colleague</a:t>
              </a:r>
              <a:endParaRPr lang="en-US" sz="1600" dirty="0">
                <a:latin typeface="Avenir Book" charset="0"/>
                <a:ea typeface="Avenir Book" charset="0"/>
                <a:cs typeface="Avenir Book" charset="0"/>
              </a:endParaRPr>
            </a:p>
          </p:txBody>
        </p:sp>
        <p:sp>
          <p:nvSpPr>
            <p:cNvPr id="73" name="TextBox 72"/>
            <p:cNvSpPr txBox="1"/>
            <p:nvPr/>
          </p:nvSpPr>
          <p:spPr>
            <a:xfrm rot="2399577">
              <a:off x="3685784" y="5000001"/>
              <a:ext cx="1191709" cy="338554"/>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colleague</a:t>
              </a:r>
              <a:endParaRPr lang="en-US" sz="1600" dirty="0">
                <a:latin typeface="Avenir Book" charset="0"/>
                <a:ea typeface="Avenir Book" charset="0"/>
                <a:cs typeface="Avenir Book" charset="0"/>
              </a:endParaRPr>
            </a:p>
          </p:txBody>
        </p:sp>
        <p:sp>
          <p:nvSpPr>
            <p:cNvPr id="74" name="TextBox 73"/>
            <p:cNvSpPr txBox="1"/>
            <p:nvPr/>
          </p:nvSpPr>
          <p:spPr>
            <a:xfrm rot="2073412">
              <a:off x="4752396" y="4211582"/>
              <a:ext cx="1191709" cy="338554"/>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cousin</a:t>
              </a:r>
              <a:endParaRPr lang="en-US" sz="1600" dirty="0">
                <a:latin typeface="Avenir Book" charset="0"/>
                <a:ea typeface="Avenir Book" charset="0"/>
                <a:cs typeface="Avenir Book" charset="0"/>
              </a:endParaRPr>
            </a:p>
          </p:txBody>
        </p:sp>
        <p:sp>
          <p:nvSpPr>
            <p:cNvPr id="75" name="TextBox 74"/>
            <p:cNvSpPr txBox="1"/>
            <p:nvPr/>
          </p:nvSpPr>
          <p:spPr>
            <a:xfrm rot="6333902">
              <a:off x="4920926" y="5549329"/>
              <a:ext cx="1185734" cy="316332"/>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sibling</a:t>
              </a:r>
              <a:endParaRPr lang="en-US" sz="1600" dirty="0">
                <a:latin typeface="Avenir Book" charset="0"/>
                <a:ea typeface="Avenir Book" charset="0"/>
                <a:cs typeface="Avenir Book" charset="0"/>
              </a:endParaRPr>
            </a:p>
          </p:txBody>
        </p:sp>
        <p:sp>
          <p:nvSpPr>
            <p:cNvPr id="76" name="TextBox 75"/>
            <p:cNvSpPr txBox="1"/>
            <p:nvPr/>
          </p:nvSpPr>
          <p:spPr>
            <a:xfrm rot="14648209">
              <a:off x="2889391" y="5050306"/>
              <a:ext cx="681830" cy="546391"/>
            </a:xfrm>
            <a:prstGeom prst="rect">
              <a:avLst/>
            </a:prstGeom>
            <a:noFill/>
            <a:effectLst/>
          </p:spPr>
          <p:txBody>
            <a:bodyPr wrap="square" rtlCol="0">
              <a:spAutoFit/>
            </a:bodyPr>
            <a:lstStyle/>
            <a:p>
              <a:r>
                <a:rPr lang="en-US" sz="1600" dirty="0" smtClean="0">
                  <a:latin typeface="Avenir Book" charset="0"/>
                  <a:ea typeface="Avenir Book" charset="0"/>
                  <a:cs typeface="Avenir Book" charset="0"/>
                </a:rPr>
                <a:t>friend</a:t>
              </a:r>
              <a:endParaRPr lang="en-US" sz="1600" dirty="0">
                <a:latin typeface="Avenir Book" charset="0"/>
                <a:ea typeface="Avenir Book" charset="0"/>
                <a:cs typeface="Avenir Book" charset="0"/>
              </a:endParaRPr>
            </a:p>
          </p:txBody>
        </p:sp>
      </p:grpSp>
      <p:sp>
        <p:nvSpPr>
          <p:cNvPr id="6" name="Slide Number Placeholder 5"/>
          <p:cNvSpPr>
            <a:spLocks noGrp="1"/>
          </p:cNvSpPr>
          <p:nvPr>
            <p:ph type="sldNum" sz="quarter" idx="12"/>
          </p:nvPr>
        </p:nvSpPr>
        <p:spPr/>
        <p:txBody>
          <a:bodyPr/>
          <a:lstStyle/>
          <a:p>
            <a:fld id="{9041FEBA-683F-B44C-A647-A4FB58DC8725}" type="slidenum">
              <a:rPr lang="en-US" smtClean="0"/>
              <a:t>4</a:t>
            </a:fld>
            <a:endParaRPr lang="en-US"/>
          </a:p>
        </p:txBody>
      </p:sp>
    </p:spTree>
    <p:extLst>
      <p:ext uri="{BB962C8B-B14F-4D97-AF65-F5344CB8AC3E}">
        <p14:creationId xmlns:p14="http://schemas.microsoft.com/office/powerpoint/2010/main" val="236957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930"/>
            <a:ext cx="8229600" cy="676868"/>
          </a:xfrm>
        </p:spPr>
        <p:txBody>
          <a:bodyPr>
            <a:normAutofit fontScale="90000"/>
          </a:bodyPr>
          <a:lstStyle/>
          <a:p>
            <a:r>
              <a:rPr lang="en-US" dirty="0" smtClean="0"/>
              <a:t>Properties of Real-time Graphs</a:t>
            </a:r>
            <a:endParaRPr lang="en-US" dirty="0"/>
          </a:p>
        </p:txBody>
      </p:sp>
      <p:sp>
        <p:nvSpPr>
          <p:cNvPr id="3" name="Content Placeholder 2"/>
          <p:cNvSpPr>
            <a:spLocks noGrp="1"/>
          </p:cNvSpPr>
          <p:nvPr>
            <p:ph idx="1"/>
          </p:nvPr>
        </p:nvSpPr>
        <p:spPr>
          <a:xfrm>
            <a:off x="457200" y="1468581"/>
            <a:ext cx="4458727" cy="4657581"/>
          </a:xfrm>
        </p:spPr>
        <p:txBody>
          <a:bodyPr>
            <a:normAutofit/>
          </a:bodyPr>
          <a:lstStyle/>
          <a:p>
            <a:r>
              <a:rPr lang="en-US" dirty="0" smtClean="0"/>
              <a:t>Real-time graphs </a:t>
            </a:r>
            <a:r>
              <a:rPr lang="en-US" dirty="0"/>
              <a:t>are </a:t>
            </a:r>
          </a:p>
          <a:p>
            <a:pPr lvl="1"/>
            <a:r>
              <a:rPr lang="en-US" dirty="0"/>
              <a:t>Large i.e. have billions of vertices and </a:t>
            </a:r>
            <a:r>
              <a:rPr lang="en-US" dirty="0" smtClean="0"/>
              <a:t>edges</a:t>
            </a:r>
          </a:p>
          <a:p>
            <a:pPr lvl="1"/>
            <a:r>
              <a:rPr lang="en-US" dirty="0" smtClean="0"/>
              <a:t>Have rich metadata</a:t>
            </a:r>
            <a:endParaRPr lang="en-US" dirty="0"/>
          </a:p>
          <a:p>
            <a:pPr lvl="1"/>
            <a:r>
              <a:rPr lang="en-US" dirty="0" smtClean="0"/>
              <a:t>Power law distribution</a:t>
            </a:r>
          </a:p>
          <a:p>
            <a:pPr lvl="2"/>
            <a:r>
              <a:rPr lang="en-US" dirty="0" smtClean="0"/>
              <a:t>Sparse </a:t>
            </a:r>
          </a:p>
          <a:p>
            <a:pPr lvl="2"/>
            <a:r>
              <a:rPr lang="en-US" dirty="0"/>
              <a:t>H</a:t>
            </a:r>
            <a:r>
              <a:rPr lang="en-US" dirty="0" smtClean="0"/>
              <a:t>ighly </a:t>
            </a:r>
            <a:r>
              <a:rPr lang="en-US" dirty="0"/>
              <a:t>irregular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27" y="2201779"/>
            <a:ext cx="3770872" cy="3616934"/>
          </a:xfrm>
          <a:prstGeom prst="rect">
            <a:avLst/>
          </a:prstGeom>
        </p:spPr>
      </p:pic>
      <p:sp>
        <p:nvSpPr>
          <p:cNvPr id="5" name="Slide Number Placeholder 4"/>
          <p:cNvSpPr>
            <a:spLocks noGrp="1"/>
          </p:cNvSpPr>
          <p:nvPr>
            <p:ph type="sldNum" sz="quarter" idx="12"/>
          </p:nvPr>
        </p:nvSpPr>
        <p:spPr/>
        <p:txBody>
          <a:bodyPr/>
          <a:lstStyle/>
          <a:p>
            <a:fld id="{9041FEBA-683F-B44C-A647-A4FB58DC8725}" type="slidenum">
              <a:rPr lang="en-US" smtClean="0"/>
              <a:t>5</a:t>
            </a:fld>
            <a:endParaRPr lang="en-US"/>
          </a:p>
        </p:txBody>
      </p:sp>
    </p:spTree>
    <p:extLst>
      <p:ext uri="{BB962C8B-B14F-4D97-AF65-F5344CB8AC3E}">
        <p14:creationId xmlns:p14="http://schemas.microsoft.com/office/powerpoint/2010/main" val="2323040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8365"/>
            <a:ext cx="8229600" cy="676868"/>
          </a:xfrm>
        </p:spPr>
        <p:txBody>
          <a:bodyPr>
            <a:normAutofit fontScale="90000"/>
          </a:bodyPr>
          <a:lstStyle/>
          <a:p>
            <a:r>
              <a:rPr lang="en-US" dirty="0" smtClean="0"/>
              <a:t>Issues </a:t>
            </a:r>
            <a:r>
              <a:rPr lang="en-US" dirty="0"/>
              <a:t>with Graph Processing</a:t>
            </a:r>
          </a:p>
        </p:txBody>
      </p:sp>
      <p:sp>
        <p:nvSpPr>
          <p:cNvPr id="3" name="Content Placeholder 2"/>
          <p:cNvSpPr>
            <a:spLocks noGrp="1"/>
          </p:cNvSpPr>
          <p:nvPr>
            <p:ph idx="1"/>
          </p:nvPr>
        </p:nvSpPr>
        <p:spPr>
          <a:xfrm>
            <a:off x="457199" y="1371601"/>
            <a:ext cx="8395855" cy="4613564"/>
          </a:xfrm>
        </p:spPr>
        <p:txBody>
          <a:bodyPr>
            <a:normAutofit fontScale="85000" lnSpcReduction="20000"/>
          </a:bodyPr>
          <a:lstStyle/>
          <a:p>
            <a:r>
              <a:rPr lang="en-US" dirty="0" smtClean="0"/>
              <a:t>Scattered memory accesses:</a:t>
            </a:r>
          </a:p>
          <a:p>
            <a:pPr lvl="1"/>
            <a:r>
              <a:rPr lang="en-US" dirty="0" smtClean="0"/>
              <a:t>Poor cache performance</a:t>
            </a:r>
          </a:p>
          <a:p>
            <a:pPr lvl="1"/>
            <a:r>
              <a:rPr lang="en-US" dirty="0" smtClean="0"/>
              <a:t>Poor prefetching and</a:t>
            </a:r>
          </a:p>
          <a:p>
            <a:pPr lvl="1"/>
            <a:r>
              <a:rPr lang="en-US" dirty="0" smtClean="0"/>
              <a:t>Poor branch prediction</a:t>
            </a:r>
          </a:p>
          <a:p>
            <a:r>
              <a:rPr lang="en-US" dirty="0" smtClean="0"/>
              <a:t>Memory intensive:</a:t>
            </a:r>
          </a:p>
          <a:p>
            <a:pPr lvl="1"/>
            <a:r>
              <a:rPr lang="en-US" dirty="0" smtClean="0"/>
              <a:t>Low compute to memory ratio</a:t>
            </a:r>
          </a:p>
          <a:p>
            <a:pPr lvl="1"/>
            <a:r>
              <a:rPr lang="en-US" dirty="0" smtClean="0"/>
              <a:t>Memory access latency</a:t>
            </a:r>
          </a:p>
          <a:p>
            <a:pPr lvl="1"/>
            <a:r>
              <a:rPr lang="en-US" dirty="0" smtClean="0"/>
              <a:t>Memory bandwidth utilization</a:t>
            </a:r>
          </a:p>
          <a:p>
            <a:r>
              <a:rPr lang="en-US" dirty="0" smtClean="0"/>
              <a:t>Inefficient </a:t>
            </a:r>
            <a:r>
              <a:rPr lang="en-US" dirty="0"/>
              <a:t>graph partitioning</a:t>
            </a:r>
          </a:p>
          <a:p>
            <a:r>
              <a:rPr lang="en-US" dirty="0">
                <a:latin typeface="Avenir Book" charset="0"/>
                <a:ea typeface="Avenir Book" charset="0"/>
                <a:cs typeface="Avenir Book" charset="0"/>
              </a:rPr>
              <a:t>Performance tuning required per input/algorithm basis</a:t>
            </a:r>
          </a:p>
          <a:p>
            <a:r>
              <a:rPr lang="en-US" dirty="0" smtClean="0"/>
              <a:t>Hyperthreading</a:t>
            </a:r>
            <a:r>
              <a:rPr lang="en-US" dirty="0"/>
              <a:t>:</a:t>
            </a:r>
            <a:endParaRPr lang="en-US" dirty="0" smtClean="0"/>
          </a:p>
          <a:p>
            <a:pPr lvl="1"/>
            <a:r>
              <a:rPr lang="en-US" dirty="0" smtClean="0"/>
              <a:t>Inefficient load balancing</a:t>
            </a:r>
          </a:p>
          <a:p>
            <a:pPr lvl="1"/>
            <a:r>
              <a:rPr lang="en-US" dirty="0" smtClean="0"/>
              <a:t>Synchronization issues</a:t>
            </a:r>
          </a:p>
          <a:p>
            <a:pPr lvl="1"/>
            <a:r>
              <a:rPr lang="en-US" dirty="0" smtClean="0"/>
              <a:t>Communication latency </a:t>
            </a:r>
          </a:p>
          <a:p>
            <a:pPr marL="457200" lvl="1" indent="0">
              <a:buNone/>
            </a:pPr>
            <a:endParaRPr lang="en-US" dirty="0" smtClean="0"/>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020" y="3044917"/>
            <a:ext cx="3943900" cy="943107"/>
          </a:xfrm>
          <a:prstGeom prst="rect">
            <a:avLst/>
          </a:prstGeom>
        </p:spPr>
      </p:pic>
      <p:sp>
        <p:nvSpPr>
          <p:cNvPr id="4" name="Slide Number Placeholder 3"/>
          <p:cNvSpPr>
            <a:spLocks noGrp="1"/>
          </p:cNvSpPr>
          <p:nvPr>
            <p:ph type="sldNum" sz="quarter" idx="12"/>
          </p:nvPr>
        </p:nvSpPr>
        <p:spPr/>
        <p:txBody>
          <a:bodyPr/>
          <a:lstStyle/>
          <a:p>
            <a:fld id="{9041FEBA-683F-B44C-A647-A4FB58DC8725}" type="slidenum">
              <a:rPr lang="en-US" smtClean="0"/>
              <a:t>6</a:t>
            </a:fld>
            <a:endParaRPr lang="en-US"/>
          </a:p>
        </p:txBody>
      </p:sp>
    </p:spTree>
    <p:extLst>
      <p:ext uri="{BB962C8B-B14F-4D97-AF65-F5344CB8AC3E}">
        <p14:creationId xmlns:p14="http://schemas.microsoft.com/office/powerpoint/2010/main" val="2864254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762" y="740770"/>
            <a:ext cx="8588426" cy="676868"/>
          </a:xfrm>
        </p:spPr>
        <p:txBody>
          <a:bodyPr>
            <a:normAutofit/>
          </a:bodyPr>
          <a:lstStyle/>
          <a:p>
            <a:r>
              <a:rPr lang="en-US" sz="3600" dirty="0" smtClean="0"/>
              <a:t>Proposed Graph Processor Architecture</a:t>
            </a:r>
            <a:endParaRPr lang="en-US" sz="3600" dirty="0"/>
          </a:p>
        </p:txBody>
      </p:sp>
      <p:pic>
        <p:nvPicPr>
          <p:cNvPr id="3" name="Picture 2"/>
          <p:cNvPicPr>
            <a:picLocks noChangeAspect="1"/>
          </p:cNvPicPr>
          <p:nvPr/>
        </p:nvPicPr>
        <p:blipFill>
          <a:blip r:embed="rId3"/>
          <a:stretch>
            <a:fillRect/>
          </a:stretch>
        </p:blipFill>
        <p:spPr>
          <a:xfrm>
            <a:off x="92671" y="1610179"/>
            <a:ext cx="8969222" cy="4550368"/>
          </a:xfrm>
          <a:prstGeom prst="rect">
            <a:avLst/>
          </a:prstGeom>
        </p:spPr>
      </p:pic>
    </p:spTree>
    <p:extLst>
      <p:ext uri="{BB962C8B-B14F-4D97-AF65-F5344CB8AC3E}">
        <p14:creationId xmlns:p14="http://schemas.microsoft.com/office/powerpoint/2010/main" val="2160915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4382" y="2222352"/>
            <a:ext cx="6914522" cy="1607885"/>
          </a:xfrm>
        </p:spPr>
        <p:txBody>
          <a:bodyPr>
            <a:normAutofit/>
          </a:bodyPr>
          <a:lstStyle/>
          <a:p>
            <a:r>
              <a:rPr lang="en-US" sz="3600" dirty="0"/>
              <a:t>Post-Quantum Cryptographic</a:t>
            </a:r>
            <a:br>
              <a:rPr lang="en-US" sz="3600" dirty="0"/>
            </a:br>
            <a:r>
              <a:rPr lang="en-US" sz="3600" dirty="0"/>
              <a:t>Hardware Primitives</a:t>
            </a:r>
            <a:endParaRPr lang="en-US" sz="1400" i="1"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9041FEBA-683F-B44C-A647-A4FB58DC8725}" type="slidenum">
              <a:rPr lang="en-US" smtClean="0"/>
              <a:t>8</a:t>
            </a:fld>
            <a:endParaRPr lang="en-US"/>
          </a:p>
        </p:txBody>
      </p:sp>
    </p:spTree>
    <p:extLst>
      <p:ext uri="{BB962C8B-B14F-4D97-AF65-F5344CB8AC3E}">
        <p14:creationId xmlns:p14="http://schemas.microsoft.com/office/powerpoint/2010/main" val="630187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11" y="563794"/>
            <a:ext cx="8229600" cy="676868"/>
          </a:xfrm>
        </p:spPr>
        <p:txBody>
          <a:bodyPr>
            <a:normAutofit/>
          </a:bodyPr>
          <a:lstStyle/>
          <a:p>
            <a:r>
              <a:rPr lang="en-US" sz="3600" dirty="0" smtClean="0"/>
              <a:t>Ongoing Development</a:t>
            </a:r>
            <a:endParaRPr lang="en-US" sz="3600" dirty="0"/>
          </a:p>
        </p:txBody>
      </p:sp>
      <p:sp>
        <p:nvSpPr>
          <p:cNvPr id="24" name="Slide Number Placeholder 23"/>
          <p:cNvSpPr>
            <a:spLocks noGrp="1"/>
          </p:cNvSpPr>
          <p:nvPr>
            <p:ph type="sldNum" sz="quarter" idx="12"/>
          </p:nvPr>
        </p:nvSpPr>
        <p:spPr>
          <a:xfrm>
            <a:off x="8570930" y="6356350"/>
            <a:ext cx="537895" cy="365125"/>
          </a:xfrm>
        </p:spPr>
        <p:txBody>
          <a:bodyPr/>
          <a:lstStyle/>
          <a:p>
            <a:fld id="{9041FEBA-683F-B44C-A647-A4FB58DC8725}" type="slidenum">
              <a:rPr lang="en-US" smtClean="0"/>
              <a:t>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001" y="1627829"/>
            <a:ext cx="2587903" cy="19409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976" y="1636710"/>
            <a:ext cx="3166292" cy="19172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94" y="1489231"/>
            <a:ext cx="1822156" cy="26694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066" y="4199812"/>
            <a:ext cx="3014670" cy="2108707"/>
          </a:xfrm>
          <a:prstGeom prst="rect">
            <a:avLst/>
          </a:prstGeom>
        </p:spPr>
      </p:pic>
      <p:sp>
        <p:nvSpPr>
          <p:cNvPr id="9" name="TextBox 8"/>
          <p:cNvSpPr txBox="1"/>
          <p:nvPr/>
        </p:nvSpPr>
        <p:spPr>
          <a:xfrm>
            <a:off x="369359" y="4104885"/>
            <a:ext cx="2659621" cy="369332"/>
          </a:xfrm>
          <a:prstGeom prst="rect">
            <a:avLst/>
          </a:prstGeom>
          <a:noFill/>
        </p:spPr>
        <p:txBody>
          <a:bodyPr wrap="square" rtlCol="0">
            <a:spAutoFit/>
          </a:bodyPr>
          <a:lstStyle/>
          <a:p>
            <a:r>
              <a:rPr lang="en-US" dirty="0" smtClean="0"/>
              <a:t>IBM 50 Qubits, 20 Qubits</a:t>
            </a:r>
            <a:endParaRPr lang="en-US" dirty="0"/>
          </a:p>
        </p:txBody>
      </p:sp>
      <p:sp>
        <p:nvSpPr>
          <p:cNvPr id="11" name="TextBox 10"/>
          <p:cNvSpPr txBox="1"/>
          <p:nvPr/>
        </p:nvSpPr>
        <p:spPr>
          <a:xfrm>
            <a:off x="3341215" y="3588421"/>
            <a:ext cx="1822156" cy="369332"/>
          </a:xfrm>
          <a:prstGeom prst="rect">
            <a:avLst/>
          </a:prstGeom>
          <a:noFill/>
        </p:spPr>
        <p:txBody>
          <a:bodyPr wrap="square" rtlCol="0">
            <a:spAutoFit/>
          </a:bodyPr>
          <a:lstStyle/>
          <a:p>
            <a:r>
              <a:rPr lang="en-US" dirty="0" smtClean="0"/>
              <a:t>Intel 49 Qubits</a:t>
            </a:r>
            <a:endParaRPr lang="en-US" dirty="0"/>
          </a:p>
        </p:txBody>
      </p:sp>
      <p:sp>
        <p:nvSpPr>
          <p:cNvPr id="12" name="TextBox 11"/>
          <p:cNvSpPr txBox="1"/>
          <p:nvPr/>
        </p:nvSpPr>
        <p:spPr>
          <a:xfrm>
            <a:off x="6585869" y="3588419"/>
            <a:ext cx="1822156" cy="369332"/>
          </a:xfrm>
          <a:prstGeom prst="rect">
            <a:avLst/>
          </a:prstGeom>
          <a:noFill/>
        </p:spPr>
        <p:txBody>
          <a:bodyPr wrap="square" rtlCol="0">
            <a:spAutoFit/>
          </a:bodyPr>
          <a:lstStyle/>
          <a:p>
            <a:r>
              <a:rPr lang="en-US" dirty="0" smtClean="0"/>
              <a:t>Google 72 Qubits</a:t>
            </a:r>
            <a:endParaRPr lang="en-US" dirty="0"/>
          </a:p>
        </p:txBody>
      </p:sp>
      <p:sp>
        <p:nvSpPr>
          <p:cNvPr id="13" name="TextBox 12"/>
          <p:cNvSpPr txBox="1"/>
          <p:nvPr/>
        </p:nvSpPr>
        <p:spPr>
          <a:xfrm>
            <a:off x="7102059" y="4884833"/>
            <a:ext cx="1822156" cy="369332"/>
          </a:xfrm>
          <a:prstGeom prst="rect">
            <a:avLst/>
          </a:prstGeom>
          <a:noFill/>
        </p:spPr>
        <p:txBody>
          <a:bodyPr wrap="square" rtlCol="0">
            <a:spAutoFit/>
          </a:bodyPr>
          <a:lstStyle/>
          <a:p>
            <a:r>
              <a:rPr lang="en-US" dirty="0" err="1" smtClean="0"/>
              <a:t>IonQ</a:t>
            </a:r>
            <a:r>
              <a:rPr lang="en-US" dirty="0" smtClean="0"/>
              <a:t> 160 Qubits</a:t>
            </a:r>
            <a:endParaRPr lang="en-US" dirty="0"/>
          </a:p>
        </p:txBody>
      </p:sp>
      <p:pic>
        <p:nvPicPr>
          <p:cNvPr id="14" name="Picture 2" descr="IBM Q System One"/>
          <p:cNvPicPr>
            <a:picLocks noChangeAspect="1" noChangeArrowheads="1"/>
          </p:cNvPicPr>
          <p:nvPr/>
        </p:nvPicPr>
        <p:blipFill rotWithShape="1">
          <a:blip r:embed="rId7">
            <a:extLst>
              <a:ext uri="{28A0092B-C50C-407E-A947-70E740481C1C}">
                <a14:useLocalDpi xmlns:a14="http://schemas.microsoft.com/office/drawing/2010/main" val="0"/>
              </a:ext>
            </a:extLst>
          </a:blip>
          <a:srcRect l="19939" r="18563"/>
          <a:stretch/>
        </p:blipFill>
        <p:spPr bwMode="auto">
          <a:xfrm>
            <a:off x="1615111" y="4513903"/>
            <a:ext cx="1640890" cy="17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17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11482</TotalTime>
  <Words>1221</Words>
  <Application>Microsoft Office PowerPoint</Application>
  <PresentationFormat>On-screen Show (4:3)</PresentationFormat>
  <Paragraphs>240</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宋体</vt:lpstr>
      <vt:lpstr>Arial</vt:lpstr>
      <vt:lpstr>Avenir Book</vt:lpstr>
      <vt:lpstr>Bell MT</vt:lpstr>
      <vt:lpstr>Calibri</vt:lpstr>
      <vt:lpstr>DengXian</vt:lpstr>
      <vt:lpstr>Times New Roman</vt:lpstr>
      <vt:lpstr>Wingdings</vt:lpstr>
      <vt:lpstr>Office Theme</vt:lpstr>
      <vt:lpstr>Research Overview</vt:lpstr>
      <vt:lpstr>Challenges in Processing Large Power-law Degree Graphs</vt:lpstr>
      <vt:lpstr>Graph-Based Applications</vt:lpstr>
      <vt:lpstr>Graph Computing Rational</vt:lpstr>
      <vt:lpstr>Properties of Real-time Graphs</vt:lpstr>
      <vt:lpstr>Issues with Graph Processing</vt:lpstr>
      <vt:lpstr>Proposed Graph Processor Architecture</vt:lpstr>
      <vt:lpstr>Post-Quantum Cryptographic Hardware Primitives</vt:lpstr>
      <vt:lpstr>Ongoing Development</vt:lpstr>
      <vt:lpstr>When Quantum Computers Come…</vt:lpstr>
      <vt:lpstr>Quantum Computer-based Cryptography vs  General Computer-based Quantum-proof Cryptography</vt:lpstr>
      <vt:lpstr>PowerPoint Presentation</vt:lpstr>
      <vt:lpstr>Post-Quantum Cryptography (PQC) Standardization (Round -2)</vt:lpstr>
      <vt:lpstr>PowerPoint Presentation</vt:lpstr>
      <vt:lpstr>R-LWE Public Key Encryption Co-processor</vt:lpstr>
      <vt:lpstr>Code-based Encryption</vt:lpstr>
    </vt:vector>
  </TitlesOfParts>
  <Company>ASCS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Kinsy</dc:creator>
  <cp:lastModifiedBy>Agrawal, Rashmi, Satishkumar</cp:lastModifiedBy>
  <cp:revision>777</cp:revision>
  <cp:lastPrinted>2019-02-13T14:12:04Z</cp:lastPrinted>
  <dcterms:created xsi:type="dcterms:W3CDTF">2016-07-13T17:18:51Z</dcterms:created>
  <dcterms:modified xsi:type="dcterms:W3CDTF">2019-07-01T19:41:57Z</dcterms:modified>
</cp:coreProperties>
</file>